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41" r:id="rId5"/>
    <p:sldId id="342" r:id="rId6"/>
    <p:sldId id="352" r:id="rId7"/>
    <p:sldId id="358" r:id="rId8"/>
    <p:sldId id="387" r:id="rId9"/>
    <p:sldId id="343" r:id="rId10"/>
    <p:sldId id="344" r:id="rId11"/>
    <p:sldId id="345" r:id="rId12"/>
    <p:sldId id="347" r:id="rId13"/>
    <p:sldId id="346" r:id="rId14"/>
    <p:sldId id="348" r:id="rId15"/>
    <p:sldId id="349" r:id="rId16"/>
    <p:sldId id="355" r:id="rId17"/>
    <p:sldId id="356" r:id="rId18"/>
    <p:sldId id="353" r:id="rId19"/>
    <p:sldId id="354" r:id="rId20"/>
    <p:sldId id="357" r:id="rId21"/>
    <p:sldId id="362" r:id="rId22"/>
    <p:sldId id="359" r:id="rId23"/>
    <p:sldId id="363" r:id="rId24"/>
    <p:sldId id="360" r:id="rId25"/>
    <p:sldId id="364" r:id="rId26"/>
    <p:sldId id="361" r:id="rId27"/>
    <p:sldId id="366" r:id="rId28"/>
    <p:sldId id="367" r:id="rId29"/>
    <p:sldId id="368" r:id="rId30"/>
    <p:sldId id="369" r:id="rId31"/>
    <p:sldId id="370" r:id="rId32"/>
    <p:sldId id="371" r:id="rId33"/>
    <p:sldId id="259" r:id="rId34"/>
    <p:sldId id="372" r:id="rId35"/>
    <p:sldId id="373" r:id="rId36"/>
    <p:sldId id="374" r:id="rId37"/>
    <p:sldId id="263" r:id="rId38"/>
    <p:sldId id="256" r:id="rId39"/>
    <p:sldId id="257" r:id="rId40"/>
    <p:sldId id="270" r:id="rId41"/>
    <p:sldId id="261" r:id="rId42"/>
    <p:sldId id="262" r:id="rId43"/>
    <p:sldId id="258" r:id="rId44"/>
    <p:sldId id="264" r:id="rId45"/>
    <p:sldId id="265" r:id="rId46"/>
    <p:sldId id="266" r:id="rId47"/>
    <p:sldId id="267" r:id="rId48"/>
    <p:sldId id="268" r:id="rId49"/>
    <p:sldId id="269" r:id="rId50"/>
    <p:sldId id="274" r:id="rId51"/>
    <p:sldId id="273" r:id="rId52"/>
    <p:sldId id="260" r:id="rId53"/>
    <p:sldId id="271" r:id="rId54"/>
    <p:sldId id="272" r:id="rId55"/>
    <p:sldId id="275" r:id="rId56"/>
    <p:sldId id="284" r:id="rId57"/>
    <p:sldId id="281" r:id="rId58"/>
    <p:sldId id="283" r:id="rId59"/>
    <p:sldId id="286" r:id="rId60"/>
    <p:sldId id="287" r:id="rId61"/>
    <p:sldId id="377" r:id="rId62"/>
    <p:sldId id="378" r:id="rId63"/>
    <p:sldId id="379" r:id="rId64"/>
    <p:sldId id="380" r:id="rId65"/>
    <p:sldId id="381" r:id="rId66"/>
    <p:sldId id="382" r:id="rId67"/>
    <p:sldId id="383" r:id="rId68"/>
    <p:sldId id="384" r:id="rId69"/>
    <p:sldId id="385" r:id="rId70"/>
    <p:sldId id="386" r:id="rId7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EE496-763E-9B65-070E-47CA1A4D2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FDB29E0-37B4-46D9-A3CF-7358005298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F55B2EB-85D3-BFEC-AEE8-9D0773738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2A445E-3465-2261-4EAD-91E6941D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EEC823-2E70-C120-6224-87DF9A424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7370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F2B8E-2411-A230-8724-A383A78F8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1AE6F4-FF6A-517D-E6EA-4B9F43FFD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6ED4A47-E53C-1C98-379D-84FD32F13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64F909-60DC-3BBC-44A5-8A1D91D46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8616FB-3B6C-D2EB-D5DB-752B90137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07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78EB178-3D86-E26C-5EB6-3E6518FE7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6E0298-E950-80DF-C9A6-DC769EB7C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256858-6A8C-5B3F-FE30-432E2228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909896-8A8B-8B4C-EB22-8805A3A7D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5EFC3C-27FF-8658-DAD1-CDBE89A6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12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6A40ED-A7E8-4FD7-16F1-4E8E1D8DF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E8F17F-28AE-E08C-E500-CBA46C186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2AE7D89-3D46-13D3-884A-A322ACDC3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AC30F3-0249-5533-55CE-90D3A2FD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CC6F89-0A5A-8B25-6AC7-F8575B42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00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20152-25C6-40CA-F282-1D5F84DF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CCC6C9-DA53-DD42-94FE-33C3E7AA3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83DD3C-5202-214C-43AD-2EFC52F22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DA8358-961C-B6C6-B6CE-6820079D1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4653A-AA9A-EE6C-F595-D8D39F210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73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F18AED-0699-251A-385F-011E41D3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4A1CBE6-AA00-A705-E130-BCA936DDB1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F564FD-AB46-29BB-9261-84DEDF65B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B32A43C-8DF0-738B-02E0-203707D25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45EAA1B-08DA-511D-5B2C-7B9FC9A2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B37226-A62B-DA62-059E-BA3C4292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86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71CD0-F855-2A34-A738-912631304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DF4E33-110D-0B85-DC6C-46E8849DD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8B74A7-45D2-1186-692C-1A56B3EEAD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45AF4A8-8EA5-3AAC-59EE-B1FC7840CD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0668234-76FE-0275-D32A-674E70839A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D4BB4D-7F76-2816-8896-DB0F4B88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5A4952E-6A9A-C495-0B7E-826632B6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F35BDAC-0DDE-BD15-6B64-2DADC034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9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5D085D-EA0B-CD45-7EC2-E922B724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2B62CB-3F6C-1E1C-D0E6-2E74997C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2B0389-41DD-5C2D-8B16-EC350B734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1C81B1-3B91-8678-327C-6138E249E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38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B4AEC7A-1AF5-1CF2-57BB-AD9A44415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FE1D74-8D84-CC99-8865-3D7CF20A0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0C2968-2173-C05B-BD4F-3AF8AA8D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094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4A216C-4DB3-947A-E2EE-5DD0131B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7D2BA-4514-2A29-FD28-A388CD116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4F164-C983-0E40-619C-43716A6D0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6E0D38-DD51-FABF-C320-287ADED83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83D13F-F858-A99E-DD24-22158C0C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5CBC7CF-53D8-637F-26DB-1CFBEAF6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71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299F04-12F0-D373-78CC-8A84B320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39A2826-AEE7-EB98-4571-FAFE2B7C85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B7D02C-6954-3612-B230-3D10F72B5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E46401-D65A-C6C9-3DA5-287C57B73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2BACBC8-0F95-2B0D-C257-BD83D963A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70C27F-1867-E4FA-803C-A94BC61D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48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E788554-6D6C-599C-E8E0-2D155EA97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2FDAE5-D28A-05CA-A655-07084C10C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2BF606-116F-B569-79BB-B7A69353B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87709-1646-4A3A-AD02-CAA8BAE43091}" type="datetimeFigureOut">
              <a:rPr lang="fr-FR" smtClean="0"/>
              <a:t>20/11/2022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4FDFEA-B8B8-E989-7EE2-6BE8812EA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1EDB9E5-3EC4-679C-FC51-621826DFE2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5E0D9-A751-4F3B-A3B4-6DBAD1810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592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C0AB447-F55D-0249-6118-6F3645407836}"/>
              </a:ext>
            </a:extLst>
          </p:cNvPr>
          <p:cNvSpPr txBox="1"/>
          <p:nvPr/>
        </p:nvSpPr>
        <p:spPr>
          <a:xfrm>
            <a:off x="2453821" y="1019628"/>
            <a:ext cx="7919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/>
              <a:t>Math</a:t>
            </a:r>
            <a:r>
              <a:rPr lang="en-US" sz="3000" dirty="0" err="1"/>
              <a:t>ématiques</a:t>
            </a:r>
            <a:r>
              <a:rPr lang="en-US" sz="3000" dirty="0"/>
              <a:t> – </a:t>
            </a:r>
            <a:r>
              <a:rPr lang="en-US" sz="3000" dirty="0" err="1"/>
              <a:t>Mercredi</a:t>
            </a:r>
            <a:r>
              <a:rPr lang="en-US" sz="3000" dirty="0"/>
              <a:t> le 2 </a:t>
            </a:r>
            <a:r>
              <a:rPr lang="en-US" sz="3000" dirty="0" err="1"/>
              <a:t>novembre</a:t>
            </a:r>
            <a:endParaRPr lang="fr-FR" sz="3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4A732C1-FBEE-EDA0-4728-CC83204B3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622" y="2082800"/>
            <a:ext cx="6916648" cy="389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951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271A5FE-FAC8-D2CA-AE1D-32B33D1814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1AA5836-9D2F-3747-F033-A1593B729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78" y="908847"/>
            <a:ext cx="1797142" cy="135650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A289A70-EC51-55E5-8FB1-502FF38D5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290" y="908847"/>
            <a:ext cx="1739989" cy="16828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6CEE77-8AF9-8908-773E-5DB8BF34A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049" y="908848"/>
            <a:ext cx="1579382" cy="16828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FF30975-1B8A-4787-0823-A9B3EC4E5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8000" y="908847"/>
            <a:ext cx="1587582" cy="2095608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3270A4A-6DDC-43CF-F3D2-FED56B64EB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402" y="3619439"/>
            <a:ext cx="1714588" cy="209560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D17EF02-8BDE-1B50-919A-A516D3130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9183" y="3605888"/>
            <a:ext cx="1752690" cy="22099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041A2C-C25A-5AF4-24CD-82424BA6AF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79067" y="3605888"/>
            <a:ext cx="1873346" cy="27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3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13DE8EFC-0E45-09CC-4A76-62F46076BF84}"/>
              </a:ext>
            </a:extLst>
          </p:cNvPr>
          <p:cNvSpPr txBox="1"/>
          <p:nvPr/>
        </p:nvSpPr>
        <p:spPr>
          <a:xfrm>
            <a:off x="1219200" y="1016000"/>
            <a:ext cx="9232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0,002 x 37 </a:t>
            </a:r>
            <a:endParaRPr lang="fr-FR" sz="5000" dirty="0"/>
          </a:p>
        </p:txBody>
      </p:sp>
    </p:spTree>
    <p:extLst>
      <p:ext uri="{BB962C8B-B14F-4D97-AF65-F5344CB8AC3E}">
        <p14:creationId xmlns:p14="http://schemas.microsoft.com/office/powerpoint/2010/main" val="3914363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C87865B-BB3B-502E-DAAD-47A88790A67A}"/>
              </a:ext>
            </a:extLst>
          </p:cNvPr>
          <p:cNvSpPr txBox="1"/>
          <p:nvPr/>
        </p:nvSpPr>
        <p:spPr>
          <a:xfrm>
            <a:off x="1219200" y="1016000"/>
            <a:ext cx="9232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0,0005 x 25 </a:t>
            </a:r>
            <a:endParaRPr lang="fr-FR" sz="5000" dirty="0"/>
          </a:p>
        </p:txBody>
      </p:sp>
    </p:spTree>
    <p:extLst>
      <p:ext uri="{BB962C8B-B14F-4D97-AF65-F5344CB8AC3E}">
        <p14:creationId xmlns:p14="http://schemas.microsoft.com/office/powerpoint/2010/main" val="964688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9E5A130-B4AD-26F2-C413-823C927D7CD8}"/>
              </a:ext>
            </a:extLst>
          </p:cNvPr>
          <p:cNvSpPr txBox="1"/>
          <p:nvPr/>
        </p:nvSpPr>
        <p:spPr>
          <a:xfrm>
            <a:off x="4582160" y="985520"/>
            <a:ext cx="10708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Par </a:t>
            </a:r>
            <a:r>
              <a:rPr lang="en-US" sz="4000" dirty="0" err="1"/>
              <a:t>demande</a:t>
            </a:r>
            <a:r>
              <a:rPr lang="en-US" sz="4000" dirty="0"/>
              <a:t> </a:t>
            </a:r>
            <a:r>
              <a:rPr lang="en-US" sz="4000" dirty="0" err="1"/>
              <a:t>spéciale</a:t>
            </a:r>
            <a:r>
              <a:rPr lang="en-US" sz="4000" dirty="0"/>
              <a:t>…</a:t>
            </a:r>
          </a:p>
          <a:p>
            <a:r>
              <a:rPr lang="en-US" sz="4000" dirty="0"/>
              <a:t>La Division Longue!</a:t>
            </a:r>
            <a:endParaRPr lang="fr-FR" sz="4000" dirty="0"/>
          </a:p>
        </p:txBody>
      </p:sp>
      <p:pic>
        <p:nvPicPr>
          <p:cNvPr id="2052" name="Picture 4" descr="Long Division | What Is It?, Methods, Examples, Calculator">
            <a:extLst>
              <a:ext uri="{FF2B5EF4-FFF2-40B4-BE49-F238E27FC236}">
                <a16:creationId xmlns:a16="http://schemas.microsoft.com/office/drawing/2014/main" id="{C9AEF1D9-8C9B-335D-40B8-8171E6B6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1228" y="435429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54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ACAFD38-277B-E270-7798-6D56935BEFBB}"/>
                  </a:ext>
                </a:extLst>
              </p:cNvPr>
              <p:cNvSpPr txBox="1"/>
              <p:nvPr/>
            </p:nvSpPr>
            <p:spPr>
              <a:xfrm>
                <a:off x="1204373" y="1056640"/>
                <a:ext cx="266258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 sz="6000" dirty="0"/>
                  <a:t>⎾4000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ACAFD38-277B-E270-7798-6D56935B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73" y="1056640"/>
                <a:ext cx="2662588" cy="923330"/>
              </a:xfrm>
              <a:prstGeom prst="rect">
                <a:avLst/>
              </a:prstGeom>
              <a:blipFill>
                <a:blip r:embed="rId2"/>
                <a:stretch>
                  <a:fillRect l="-1606" t="-26974" r="-16055" b="-493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07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ACAFD38-277B-E270-7798-6D56935BEFBB}"/>
                  </a:ext>
                </a:extLst>
              </p:cNvPr>
              <p:cNvSpPr txBox="1"/>
              <p:nvPr/>
            </p:nvSpPr>
            <p:spPr>
              <a:xfrm>
                <a:off x="1204373" y="1056640"/>
                <a:ext cx="2273058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600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fr-FR" sz="6000" dirty="0"/>
                      <m:t>⎾</m:t>
                    </m:r>
                  </m:oMath>
                </a14:m>
                <a:r>
                  <a:rPr lang="fr-FR" sz="6000" dirty="0"/>
                  <a:t>352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ACAFD38-277B-E270-7798-6D56935BE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4373" y="1056640"/>
                <a:ext cx="2273058" cy="923330"/>
              </a:xfrm>
              <a:prstGeom prst="rect">
                <a:avLst/>
              </a:prstGeom>
              <a:blipFill>
                <a:blip r:embed="rId2"/>
                <a:stretch>
                  <a:fillRect t="-25000" r="-19086" b="-486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2279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3608A26-07E0-5EE4-2A4E-F418121F42F5}"/>
                  </a:ext>
                </a:extLst>
              </p:cNvPr>
              <p:cNvSpPr txBox="1"/>
              <p:nvPr/>
            </p:nvSpPr>
            <p:spPr>
              <a:xfrm>
                <a:off x="1763173" y="1442720"/>
                <a:ext cx="2829147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60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fr-FR" sz="6000" dirty="0"/>
                  <a:t> ⎾961</a:t>
                </a:r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93608A26-07E0-5EE4-2A4E-F418121F42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173" y="1442720"/>
                <a:ext cx="2829147" cy="923330"/>
              </a:xfrm>
              <a:prstGeom prst="rect">
                <a:avLst/>
              </a:prstGeom>
              <a:blipFill>
                <a:blip r:embed="rId2"/>
                <a:stretch>
                  <a:fillRect t="-27152" r="-1724" b="-496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6792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8DCACFB-EB0D-E221-3141-F01AA95089FB}"/>
              </a:ext>
            </a:extLst>
          </p:cNvPr>
          <p:cNvGraphicFramePr>
            <a:graphicFrameLocks noGrp="1"/>
          </p:cNvGraphicFramePr>
          <p:nvPr/>
        </p:nvGraphicFramePr>
        <p:xfrm>
          <a:off x="4257040" y="235466"/>
          <a:ext cx="3545840" cy="5911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6460">
                  <a:extLst>
                    <a:ext uri="{9D8B030D-6E8A-4147-A177-3AD203B41FA5}">
                      <a16:colId xmlns:a16="http://schemas.microsoft.com/office/drawing/2014/main" val="1538152234"/>
                    </a:ext>
                  </a:extLst>
                </a:gridCol>
                <a:gridCol w="1158308">
                  <a:extLst>
                    <a:ext uri="{9D8B030D-6E8A-4147-A177-3AD203B41FA5}">
                      <a16:colId xmlns:a16="http://schemas.microsoft.com/office/drawing/2014/main" val="1105799799"/>
                    </a:ext>
                  </a:extLst>
                </a:gridCol>
                <a:gridCol w="768265">
                  <a:extLst>
                    <a:ext uri="{9D8B030D-6E8A-4147-A177-3AD203B41FA5}">
                      <a16:colId xmlns:a16="http://schemas.microsoft.com/office/drawing/2014/main" val="3110949863"/>
                    </a:ext>
                  </a:extLst>
                </a:gridCol>
                <a:gridCol w="732807">
                  <a:extLst>
                    <a:ext uri="{9D8B030D-6E8A-4147-A177-3AD203B41FA5}">
                      <a16:colId xmlns:a16="http://schemas.microsoft.com/office/drawing/2014/main" val="1478239403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B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>
                          <a:effectLst/>
                        </a:rPr>
                        <a:t>I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>
                          <a:effectLst/>
                        </a:rPr>
                        <a:t>N</a:t>
                      </a:r>
                      <a:endParaRPr lang="fr-F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1" u="none" strike="noStrike" dirty="0">
                          <a:effectLst/>
                        </a:rPr>
                        <a:t>G</a:t>
                      </a:r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76771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507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632167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346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39200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857405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790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9107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16 000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48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6916717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66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90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904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6630688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520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54829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6300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21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373607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950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2940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5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11960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523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1020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116876628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184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38500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12596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896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1290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0652349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6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77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11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7183561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750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590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2899475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48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94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1000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4242636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72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702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4076135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13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330 000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75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288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5539209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600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59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39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2884665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64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4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>
                          <a:effectLst/>
                        </a:rPr>
                        <a:t>73</a:t>
                      </a:r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u="none" strike="noStrike" dirty="0">
                          <a:effectLst/>
                        </a:rPr>
                        <a:t>96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1577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44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2399ACB-4ED8-CAC3-27B7-C15C15F17A84}"/>
              </a:ext>
            </a:extLst>
          </p:cNvPr>
          <p:cNvSpPr txBox="1"/>
          <p:nvPr/>
        </p:nvSpPr>
        <p:spPr>
          <a:xfrm>
            <a:off x="2079171" y="859970"/>
            <a:ext cx="10112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/>
              <a:t>Math</a:t>
            </a:r>
            <a:r>
              <a:rPr lang="en-US" sz="4000" dirty="0" err="1"/>
              <a:t>ématiques</a:t>
            </a:r>
            <a:r>
              <a:rPr lang="en-US" sz="4000" dirty="0"/>
              <a:t> - </a:t>
            </a:r>
            <a:r>
              <a:rPr lang="en-CA" sz="4000" dirty="0" err="1"/>
              <a:t>Lundi</a:t>
            </a:r>
            <a:r>
              <a:rPr lang="en-CA" sz="4000" dirty="0"/>
              <a:t> le 7 </a:t>
            </a:r>
            <a:r>
              <a:rPr lang="en-CA" sz="4000" dirty="0" err="1"/>
              <a:t>novembre</a:t>
            </a:r>
            <a:endParaRPr lang="fr-FR" sz="4000" dirty="0"/>
          </a:p>
        </p:txBody>
      </p:sp>
      <p:pic>
        <p:nvPicPr>
          <p:cNvPr id="5122" name="Picture 2" descr="The Best Pumpkin, Apple and Pecan Pie Recipes for Thanksgiving - The New  York Times">
            <a:extLst>
              <a:ext uri="{FF2B5EF4-FFF2-40B4-BE49-F238E27FC236}">
                <a16:creationId xmlns:a16="http://schemas.microsoft.com/office/drawing/2014/main" id="{342F4242-D01D-CEC5-6CE1-B575BC5DA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214" y="18288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339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B6B031-17A2-97B0-4EB8-BE02D4D33E95}"/>
              </a:ext>
            </a:extLst>
          </p:cNvPr>
          <p:cNvSpPr txBox="1"/>
          <p:nvPr/>
        </p:nvSpPr>
        <p:spPr>
          <a:xfrm>
            <a:off x="783771" y="609600"/>
            <a:ext cx="1011282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CA" sz="3000" dirty="0"/>
              <a:t>Comment multiplier des fractions par des </a:t>
            </a:r>
            <a:r>
              <a:rPr lang="en-CA" sz="3000" dirty="0" err="1"/>
              <a:t>nombres</a:t>
            </a:r>
            <a:r>
              <a:rPr lang="en-CA" sz="3000" dirty="0"/>
              <a:t> </a:t>
            </a:r>
            <a:r>
              <a:rPr lang="en-CA" sz="3000" dirty="0" err="1"/>
              <a:t>entiers</a:t>
            </a:r>
            <a:r>
              <a:rPr lang="fr-FR" sz="3000" dirty="0"/>
              <a:t> (avec des schémas et avec des calculs)</a:t>
            </a:r>
          </a:p>
          <a:p>
            <a:pPr marL="457200" indent="-457200">
              <a:buFontTx/>
              <a:buChar char="-"/>
            </a:pPr>
            <a:r>
              <a:rPr lang="fr-FR" sz="3000" dirty="0"/>
              <a:t>Devoirs</a:t>
            </a:r>
          </a:p>
          <a:p>
            <a:pPr marL="457200" indent="-457200">
              <a:buFontTx/>
              <a:buChar char="-"/>
            </a:pPr>
            <a:r>
              <a:rPr lang="fr-FR" sz="3000" dirty="0"/>
              <a:t>Défi attaché aux tableaux blancs</a:t>
            </a:r>
          </a:p>
          <a:p>
            <a:pPr marL="457200" indent="-457200">
              <a:buFontTx/>
              <a:buChar char="-"/>
            </a:pPr>
            <a:endParaRPr lang="fr-FR" sz="3000" dirty="0"/>
          </a:p>
          <a:p>
            <a:pPr marL="457200" indent="-457200">
              <a:buFontTx/>
              <a:buChar char="-"/>
            </a:pPr>
            <a:endParaRPr lang="fr-FR" sz="3000" dirty="0"/>
          </a:p>
          <a:p>
            <a:pPr marL="457200" indent="-457200">
              <a:buFontTx/>
              <a:buChar char="-"/>
            </a:pPr>
            <a:r>
              <a:rPr lang="fr-FR" sz="3000" dirty="0"/>
              <a:t>Sommatifs – à voir cet après midi</a:t>
            </a:r>
            <a:endParaRPr lang="en-CA" sz="3000" dirty="0"/>
          </a:p>
        </p:txBody>
      </p:sp>
    </p:spTree>
    <p:extLst>
      <p:ext uri="{BB962C8B-B14F-4D97-AF65-F5344CB8AC3E}">
        <p14:creationId xmlns:p14="http://schemas.microsoft.com/office/powerpoint/2010/main" val="4005547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6375F4C-D1B1-A886-0D3D-149FD6665CE6}"/>
              </a:ext>
            </a:extLst>
          </p:cNvPr>
          <p:cNvSpPr txBox="1"/>
          <p:nvPr/>
        </p:nvSpPr>
        <p:spPr>
          <a:xfrm>
            <a:off x="783771" y="612321"/>
            <a:ext cx="936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Le Calcul Mental</a:t>
            </a:r>
            <a:endParaRPr lang="fr-FR" sz="40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B9225A-7BDF-EBEB-8BB0-3E941DCE1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751491"/>
            <a:ext cx="6195955" cy="348564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6C1AE21-E523-6F6C-0777-9DBA03C0F806}"/>
              </a:ext>
            </a:extLst>
          </p:cNvPr>
          <p:cNvSpPr txBox="1"/>
          <p:nvPr/>
        </p:nvSpPr>
        <p:spPr>
          <a:xfrm>
            <a:off x="7356021" y="1751491"/>
            <a:ext cx="40522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3000" dirty="0"/>
              <a:t>Développer un sens d’intuition mathématique</a:t>
            </a:r>
          </a:p>
          <a:p>
            <a:pPr marL="285750" indent="-285750">
              <a:buFontTx/>
              <a:buChar char="-"/>
            </a:pPr>
            <a:endParaRPr lang="fr-FR" sz="3000" dirty="0"/>
          </a:p>
          <a:p>
            <a:pPr marL="285750" indent="-285750">
              <a:buFontTx/>
              <a:buChar char="-"/>
            </a:pPr>
            <a:r>
              <a:rPr lang="fr-FR" sz="3000" dirty="0"/>
              <a:t>Pouvoir faire des calculs plus rapidement dans la vraie vie</a:t>
            </a:r>
          </a:p>
        </p:txBody>
      </p:sp>
    </p:spTree>
    <p:extLst>
      <p:ext uri="{BB962C8B-B14F-4D97-AF65-F5344CB8AC3E}">
        <p14:creationId xmlns:p14="http://schemas.microsoft.com/office/powerpoint/2010/main" val="259116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5DBD823-0DD7-BCDA-9E18-9B95D62923C6}"/>
              </a:ext>
            </a:extLst>
          </p:cNvPr>
          <p:cNvSpPr txBox="1"/>
          <p:nvPr/>
        </p:nvSpPr>
        <p:spPr>
          <a:xfrm>
            <a:off x="636814" y="620486"/>
            <a:ext cx="1091837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500" dirty="0"/>
              <a:t>Réchauffement 3.2</a:t>
            </a:r>
          </a:p>
          <a:p>
            <a:endParaRPr lang="fr-FR" sz="3500" dirty="0"/>
          </a:p>
          <a:p>
            <a:r>
              <a:rPr lang="fr-FR" sz="3500" dirty="0"/>
              <a:t>Dessine un schéma qui représente la fraction 3/5</a:t>
            </a:r>
            <a:r>
              <a:rPr lang="fr-FR" sz="2600" dirty="0"/>
              <a:t>.</a:t>
            </a:r>
          </a:p>
          <a:p>
            <a:endParaRPr lang="fr-FR" dirty="0"/>
          </a:p>
          <a:p>
            <a:r>
              <a:rPr lang="fr-FR" dirty="0"/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770CB4-A005-38CF-22A9-FF27C51139F7}"/>
              </a:ext>
            </a:extLst>
          </p:cNvPr>
          <p:cNvSpPr txBox="1"/>
          <p:nvPr/>
        </p:nvSpPr>
        <p:spPr>
          <a:xfrm>
            <a:off x="636814" y="3667527"/>
            <a:ext cx="1131025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3/5 x 4  = ?</a:t>
            </a:r>
            <a:endParaRPr lang="fr-FR" sz="3500" dirty="0"/>
          </a:p>
        </p:txBody>
      </p:sp>
    </p:spTree>
    <p:extLst>
      <p:ext uri="{BB962C8B-B14F-4D97-AF65-F5344CB8AC3E}">
        <p14:creationId xmlns:p14="http://schemas.microsoft.com/office/powerpoint/2010/main" val="86910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 the Harry Potter series, we know the name Tom Marvolo Riddle was made up  because they needed an anagram for I am Lord Voldemort. :  r/shittymoviedetails">
            <a:extLst>
              <a:ext uri="{FF2B5EF4-FFF2-40B4-BE49-F238E27FC236}">
                <a16:creationId xmlns:a16="http://schemas.microsoft.com/office/drawing/2014/main" id="{DB38E904-03A2-95E8-D4DD-09E4C30E9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87" y="667362"/>
            <a:ext cx="7610474" cy="532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9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BF28771-F857-B021-4247-CB89A4520F6A}"/>
              </a:ext>
            </a:extLst>
          </p:cNvPr>
          <p:cNvSpPr txBox="1"/>
          <p:nvPr/>
        </p:nvSpPr>
        <p:spPr>
          <a:xfrm>
            <a:off x="1023258" y="811142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2/3 x 5 =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073791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84FB8948-8C22-693C-66EE-CFB792625898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D809E8-D96D-2502-FAF9-CD7059B9E1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802"/>
          <a:stretch/>
        </p:blipFill>
        <p:spPr>
          <a:xfrm>
            <a:off x="560526" y="443532"/>
            <a:ext cx="3429176" cy="10369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05C17F-817E-BB6E-3285-3B02B16E9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526" y="1718535"/>
            <a:ext cx="2754312" cy="221120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7932CEA-C1CA-7EA0-763E-C60D00C3CF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0397"/>
          <a:stretch/>
        </p:blipFill>
        <p:spPr>
          <a:xfrm>
            <a:off x="560525" y="4167820"/>
            <a:ext cx="2712845" cy="208058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4331B7-43C6-5EE1-17BE-64BE6EF2B582}"/>
              </a:ext>
            </a:extLst>
          </p:cNvPr>
          <p:cNvSpPr txBox="1"/>
          <p:nvPr/>
        </p:nvSpPr>
        <p:spPr>
          <a:xfrm>
            <a:off x="5758543" y="544286"/>
            <a:ext cx="5627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highlight>
                  <a:srgbClr val="00FF00"/>
                </a:highlight>
              </a:rPr>
              <a:t>Comment multiplier un fraction par un </a:t>
            </a:r>
            <a:r>
              <a:rPr lang="en-US" sz="2500" dirty="0" err="1">
                <a:highlight>
                  <a:srgbClr val="00FF00"/>
                </a:highlight>
              </a:rPr>
              <a:t>nombre</a:t>
            </a:r>
            <a:r>
              <a:rPr lang="en-US" sz="2500" dirty="0">
                <a:highlight>
                  <a:srgbClr val="00FF00"/>
                </a:highlight>
              </a:rPr>
              <a:t> </a:t>
            </a:r>
            <a:r>
              <a:rPr lang="en-US" sz="2500" dirty="0" err="1">
                <a:highlight>
                  <a:srgbClr val="00FF00"/>
                </a:highlight>
              </a:rPr>
              <a:t>entier</a:t>
            </a:r>
            <a:r>
              <a:rPr lang="en-US" sz="2500" dirty="0">
                <a:highlight>
                  <a:srgbClr val="00FF00"/>
                </a:highlight>
              </a:rPr>
              <a:t>:</a:t>
            </a:r>
          </a:p>
          <a:p>
            <a:endParaRPr lang="en-US" sz="2500" dirty="0">
              <a:highlight>
                <a:srgbClr val="00FF00"/>
              </a:highlight>
            </a:endParaRPr>
          </a:p>
          <a:p>
            <a:pPr marL="342900" indent="-342900">
              <a:buAutoNum type="arabicPeriod"/>
            </a:pPr>
            <a:r>
              <a:rPr lang="en-US" sz="2500" dirty="0" err="1">
                <a:highlight>
                  <a:srgbClr val="00FF00"/>
                </a:highlight>
              </a:rPr>
              <a:t>Écris</a:t>
            </a:r>
            <a:r>
              <a:rPr lang="en-US" sz="2500" dirty="0">
                <a:highlight>
                  <a:srgbClr val="00FF00"/>
                </a:highlight>
              </a:rPr>
              <a:t> le </a:t>
            </a:r>
            <a:r>
              <a:rPr lang="en-US" sz="2500" dirty="0" err="1">
                <a:highlight>
                  <a:srgbClr val="00FF00"/>
                </a:highlight>
              </a:rPr>
              <a:t>nombre</a:t>
            </a:r>
            <a:r>
              <a:rPr lang="en-US" sz="2500" dirty="0">
                <a:highlight>
                  <a:srgbClr val="00FF00"/>
                </a:highlight>
              </a:rPr>
              <a:t> </a:t>
            </a:r>
            <a:r>
              <a:rPr lang="en-US" sz="2500" dirty="0" err="1">
                <a:highlight>
                  <a:srgbClr val="00FF00"/>
                </a:highlight>
              </a:rPr>
              <a:t>entier</a:t>
            </a:r>
            <a:r>
              <a:rPr lang="en-US" sz="2500" dirty="0">
                <a:highlight>
                  <a:srgbClr val="00FF00"/>
                </a:highlight>
              </a:rPr>
              <a:t> </a:t>
            </a:r>
            <a:r>
              <a:rPr lang="en-US" sz="2500" dirty="0" err="1">
                <a:highlight>
                  <a:srgbClr val="00FF00"/>
                </a:highlight>
              </a:rPr>
              <a:t>en</a:t>
            </a:r>
            <a:r>
              <a:rPr lang="en-US" sz="2500" dirty="0">
                <a:highlight>
                  <a:srgbClr val="00FF00"/>
                </a:highlight>
              </a:rPr>
              <a:t> tant </a:t>
            </a:r>
            <a:r>
              <a:rPr lang="en-US" sz="2500" dirty="0" err="1">
                <a:highlight>
                  <a:srgbClr val="00FF00"/>
                </a:highlight>
              </a:rPr>
              <a:t>qu’une</a:t>
            </a:r>
            <a:r>
              <a:rPr lang="en-US" sz="2500" dirty="0">
                <a:highlight>
                  <a:srgbClr val="00FF00"/>
                </a:highlight>
              </a:rPr>
              <a:t> fraction sur 1.</a:t>
            </a:r>
          </a:p>
          <a:p>
            <a:pPr marL="342900" indent="-342900">
              <a:buFontTx/>
              <a:buAutoNum type="arabicPeriod"/>
            </a:pPr>
            <a:r>
              <a:rPr lang="en-US" sz="2500" dirty="0" err="1">
                <a:highlight>
                  <a:srgbClr val="00FF00"/>
                </a:highlight>
              </a:rPr>
              <a:t>Multiplie</a:t>
            </a:r>
            <a:r>
              <a:rPr lang="en-US" sz="2500" dirty="0">
                <a:highlight>
                  <a:srgbClr val="00FF00"/>
                </a:highlight>
              </a:rPr>
              <a:t> </a:t>
            </a:r>
            <a:r>
              <a:rPr lang="en-US" sz="2500" dirty="0" err="1">
                <a:highlight>
                  <a:srgbClr val="00FF00"/>
                </a:highlight>
              </a:rPr>
              <a:t>tous</a:t>
            </a:r>
            <a:r>
              <a:rPr lang="en-US" sz="2500" dirty="0">
                <a:highlight>
                  <a:srgbClr val="00FF00"/>
                </a:highlight>
              </a:rPr>
              <a:t> les </a:t>
            </a:r>
            <a:r>
              <a:rPr lang="en-US" sz="2500" dirty="0" err="1">
                <a:highlight>
                  <a:srgbClr val="00FF00"/>
                </a:highlight>
              </a:rPr>
              <a:t>numérateurs</a:t>
            </a:r>
            <a:r>
              <a:rPr lang="en-US" sz="2500" dirty="0">
                <a:highlight>
                  <a:srgbClr val="00FF00"/>
                </a:highlight>
              </a:rPr>
              <a:t> ensemble </a:t>
            </a:r>
            <a:r>
              <a:rPr lang="en-US" sz="2500" dirty="0" err="1">
                <a:highlight>
                  <a:srgbClr val="00FF00"/>
                </a:highlight>
              </a:rPr>
              <a:t>afin</a:t>
            </a:r>
            <a:r>
              <a:rPr lang="en-US" sz="2500" dirty="0">
                <a:highlight>
                  <a:srgbClr val="00FF00"/>
                </a:highlight>
              </a:rPr>
              <a:t> de </a:t>
            </a:r>
            <a:r>
              <a:rPr lang="en-US" sz="2500" dirty="0" err="1">
                <a:highlight>
                  <a:srgbClr val="00FF00"/>
                </a:highlight>
              </a:rPr>
              <a:t>trouver</a:t>
            </a:r>
            <a:r>
              <a:rPr lang="en-US" sz="2500" dirty="0">
                <a:highlight>
                  <a:srgbClr val="00FF00"/>
                </a:highlight>
              </a:rPr>
              <a:t> le </a:t>
            </a:r>
            <a:r>
              <a:rPr lang="en-US" sz="2500" dirty="0" err="1">
                <a:highlight>
                  <a:srgbClr val="00FF00"/>
                </a:highlight>
              </a:rPr>
              <a:t>numérateur</a:t>
            </a:r>
            <a:r>
              <a:rPr lang="en-US" sz="2500" dirty="0">
                <a:highlight>
                  <a:srgbClr val="00FF00"/>
                </a:highlight>
              </a:rPr>
              <a:t> de la </a:t>
            </a:r>
            <a:r>
              <a:rPr lang="en-US" sz="2500" dirty="0" err="1">
                <a:highlight>
                  <a:srgbClr val="00FF00"/>
                </a:highlight>
              </a:rPr>
              <a:t>réponse</a:t>
            </a:r>
            <a:r>
              <a:rPr lang="en-US" sz="2500" dirty="0">
                <a:highlight>
                  <a:srgbClr val="00FF00"/>
                </a:highlight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500" dirty="0" err="1">
                <a:highlight>
                  <a:srgbClr val="00FF00"/>
                </a:highlight>
              </a:rPr>
              <a:t>Multiplie</a:t>
            </a:r>
            <a:r>
              <a:rPr lang="en-US" sz="2500" dirty="0">
                <a:highlight>
                  <a:srgbClr val="00FF00"/>
                </a:highlight>
              </a:rPr>
              <a:t> </a:t>
            </a:r>
            <a:r>
              <a:rPr lang="en-US" sz="2500" dirty="0" err="1">
                <a:highlight>
                  <a:srgbClr val="00FF00"/>
                </a:highlight>
              </a:rPr>
              <a:t>tous</a:t>
            </a:r>
            <a:r>
              <a:rPr lang="en-US" sz="2500" dirty="0">
                <a:highlight>
                  <a:srgbClr val="00FF00"/>
                </a:highlight>
              </a:rPr>
              <a:t> les </a:t>
            </a:r>
            <a:r>
              <a:rPr lang="en-US" sz="2500" dirty="0" err="1">
                <a:highlight>
                  <a:srgbClr val="00FF00"/>
                </a:highlight>
              </a:rPr>
              <a:t>dénominateurs</a:t>
            </a:r>
            <a:r>
              <a:rPr lang="en-US" sz="2500" dirty="0">
                <a:highlight>
                  <a:srgbClr val="00FF00"/>
                </a:highlight>
              </a:rPr>
              <a:t> ensemble </a:t>
            </a:r>
            <a:r>
              <a:rPr lang="en-US" sz="2500" dirty="0" err="1">
                <a:highlight>
                  <a:srgbClr val="00FF00"/>
                </a:highlight>
              </a:rPr>
              <a:t>afin</a:t>
            </a:r>
            <a:r>
              <a:rPr lang="en-US" sz="2500" dirty="0">
                <a:highlight>
                  <a:srgbClr val="00FF00"/>
                </a:highlight>
              </a:rPr>
              <a:t> de </a:t>
            </a:r>
            <a:r>
              <a:rPr lang="en-US" sz="2500" dirty="0" err="1">
                <a:highlight>
                  <a:srgbClr val="00FF00"/>
                </a:highlight>
              </a:rPr>
              <a:t>trouver</a:t>
            </a:r>
            <a:r>
              <a:rPr lang="en-US" sz="2500" dirty="0">
                <a:highlight>
                  <a:srgbClr val="00FF00"/>
                </a:highlight>
              </a:rPr>
              <a:t> le </a:t>
            </a:r>
            <a:r>
              <a:rPr lang="en-US" sz="2500" dirty="0" err="1">
                <a:highlight>
                  <a:srgbClr val="00FF00"/>
                </a:highlight>
              </a:rPr>
              <a:t>dénominateur</a:t>
            </a:r>
            <a:r>
              <a:rPr lang="en-US" sz="2500" dirty="0">
                <a:highlight>
                  <a:srgbClr val="00FF00"/>
                </a:highlight>
              </a:rPr>
              <a:t> de la </a:t>
            </a:r>
            <a:r>
              <a:rPr lang="en-US" sz="2500" dirty="0" err="1">
                <a:highlight>
                  <a:srgbClr val="00FF00"/>
                </a:highlight>
              </a:rPr>
              <a:t>réponse</a:t>
            </a:r>
            <a:r>
              <a:rPr lang="en-US" sz="2500" dirty="0">
                <a:highlight>
                  <a:srgbClr val="00FF00"/>
                </a:highlight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2500" dirty="0" err="1">
                <a:highlight>
                  <a:srgbClr val="00FF00"/>
                </a:highlight>
              </a:rPr>
              <a:t>Réduis</a:t>
            </a:r>
            <a:r>
              <a:rPr lang="en-US" sz="2500" dirty="0">
                <a:highlight>
                  <a:srgbClr val="00FF00"/>
                </a:highlight>
              </a:rPr>
              <a:t> la fraction </a:t>
            </a:r>
            <a:r>
              <a:rPr lang="en-US" sz="2500" dirty="0" err="1">
                <a:highlight>
                  <a:srgbClr val="00FF00"/>
                </a:highlight>
              </a:rPr>
              <a:t>si</a:t>
            </a:r>
            <a:r>
              <a:rPr lang="en-US" sz="2500" dirty="0">
                <a:highlight>
                  <a:srgbClr val="00FF00"/>
                </a:highlight>
              </a:rPr>
              <a:t> possible.</a:t>
            </a:r>
          </a:p>
        </p:txBody>
      </p:sp>
    </p:spTree>
    <p:extLst>
      <p:ext uri="{BB962C8B-B14F-4D97-AF65-F5344CB8AC3E}">
        <p14:creationId xmlns:p14="http://schemas.microsoft.com/office/powerpoint/2010/main" val="11960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02341A5-4DD8-D846-FFCC-97A2AEF396E1}"/>
              </a:ext>
            </a:extLst>
          </p:cNvPr>
          <p:cNvSpPr txBox="1"/>
          <p:nvPr/>
        </p:nvSpPr>
        <p:spPr>
          <a:xfrm>
            <a:off x="2150416" y="768306"/>
            <a:ext cx="1107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Mathématiques – Mardi le 8 novembre</a:t>
            </a:r>
          </a:p>
          <a:p>
            <a:endParaRPr lang="fr-FR" sz="4000" dirty="0"/>
          </a:p>
          <a:p>
            <a:endParaRPr lang="fr-FR" sz="4000" dirty="0"/>
          </a:p>
          <a:p>
            <a:endParaRPr lang="fr-FR" sz="4000" dirty="0"/>
          </a:p>
        </p:txBody>
      </p:sp>
      <p:pic>
        <p:nvPicPr>
          <p:cNvPr id="1026" name="Picture 2" descr="The Ultimate Guide to 18 Essential Baking Tools">
            <a:extLst>
              <a:ext uri="{FF2B5EF4-FFF2-40B4-BE49-F238E27FC236}">
                <a16:creationId xmlns:a16="http://schemas.microsoft.com/office/drawing/2014/main" id="{1C8F3E79-C824-A32F-ED88-E53CDB2E6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38" y="1968062"/>
            <a:ext cx="6593928" cy="439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56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87C5E022-F636-91B0-55EA-61061D8DE937}"/>
              </a:ext>
            </a:extLst>
          </p:cNvPr>
          <p:cNvSpPr txBox="1"/>
          <p:nvPr/>
        </p:nvSpPr>
        <p:spPr>
          <a:xfrm>
            <a:off x="751840" y="680720"/>
            <a:ext cx="10678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4000" dirty="0"/>
              <a:t>Réchauffement</a:t>
            </a:r>
          </a:p>
          <a:p>
            <a:pPr marL="285750" indent="-285750">
              <a:buFontTx/>
              <a:buChar char="-"/>
            </a:pPr>
            <a:r>
              <a:rPr lang="fr-FR" sz="4000" dirty="0"/>
              <a:t>Investigation – recette</a:t>
            </a:r>
          </a:p>
          <a:p>
            <a:pPr marL="285750" indent="-285750">
              <a:buFontTx/>
              <a:buChar char="-"/>
            </a:pPr>
            <a:r>
              <a:rPr lang="fr-FR" sz="4000" dirty="0" err="1"/>
              <a:t>NetMaths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49864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3E7C0E3-D4D3-2486-AF5D-BA40F48D97AD}"/>
              </a:ext>
            </a:extLst>
          </p:cNvPr>
          <p:cNvSpPr txBox="1"/>
          <p:nvPr/>
        </p:nvSpPr>
        <p:spPr>
          <a:xfrm>
            <a:off x="660400" y="162560"/>
            <a:ext cx="1107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Réchauffement 3.3</a:t>
            </a:r>
          </a:p>
          <a:p>
            <a:endParaRPr lang="fr-FR" sz="4000" dirty="0"/>
          </a:p>
          <a:p>
            <a:r>
              <a:rPr lang="fr-FR" sz="3000" dirty="0"/>
              <a:t>Un stade peut accueillir 1600 personnes. Si ¾ des sièges sont occupés, combien de sièges vides y a-t-il?</a:t>
            </a:r>
          </a:p>
          <a:p>
            <a:endParaRPr lang="fr-FR" sz="4000" dirty="0"/>
          </a:p>
          <a:p>
            <a:endParaRPr lang="fr-FR" sz="4000" dirty="0"/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626452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55E5615-03CC-74F5-3C89-11E7E4383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1" y="0"/>
            <a:ext cx="9409588" cy="731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311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6C674A5-D8A8-BD76-E038-49C2FF2B4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41" y="668048"/>
            <a:ext cx="10239328" cy="530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1448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02E2797-2C76-063E-9793-4BF74DAF2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88" y="951538"/>
            <a:ext cx="9805890" cy="525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3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1EC2884-0050-5423-6F8A-76A1B5881796}"/>
              </a:ext>
            </a:extLst>
          </p:cNvPr>
          <p:cNvSpPr txBox="1"/>
          <p:nvPr/>
        </p:nvSpPr>
        <p:spPr>
          <a:xfrm>
            <a:off x="487680" y="254000"/>
            <a:ext cx="110744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/>
              <a:t>Réchauffement</a:t>
            </a:r>
            <a:r>
              <a:rPr lang="en-US" sz="3500" dirty="0"/>
              <a:t> 3.1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Je </a:t>
            </a:r>
            <a:r>
              <a:rPr lang="en-US" sz="3000" dirty="0" err="1"/>
              <a:t>veux</a:t>
            </a:r>
            <a:r>
              <a:rPr lang="en-US" sz="3000" dirty="0"/>
              <a:t> faire des biscuits et les </a:t>
            </a:r>
            <a:r>
              <a:rPr lang="en-US" sz="3000" dirty="0" err="1"/>
              <a:t>vendre</a:t>
            </a:r>
            <a:r>
              <a:rPr lang="en-US" sz="3000" dirty="0"/>
              <a:t> au </a:t>
            </a:r>
            <a:r>
              <a:rPr lang="en-US" sz="3000" dirty="0" err="1"/>
              <a:t>marché</a:t>
            </a:r>
            <a:r>
              <a:rPr lang="en-US" sz="3000" dirty="0"/>
              <a:t> de Noël. </a:t>
            </a:r>
            <a:r>
              <a:rPr lang="en-US" sz="3000" dirty="0" err="1"/>
              <a:t>Chaque</a:t>
            </a:r>
            <a:r>
              <a:rPr lang="en-US" sz="3000" dirty="0"/>
              <a:t> </a:t>
            </a:r>
            <a:r>
              <a:rPr lang="en-US" sz="3000" dirty="0" err="1"/>
              <a:t>recette</a:t>
            </a:r>
            <a:r>
              <a:rPr lang="en-US" sz="3000" dirty="0"/>
              <a:t> fait 24 biscuits et </a:t>
            </a:r>
            <a:r>
              <a:rPr lang="en-US" sz="3000" dirty="0" err="1"/>
              <a:t>prend</a:t>
            </a:r>
            <a:r>
              <a:rPr lang="en-US" sz="3000" dirty="0"/>
              <a:t> 2 tasses de </a:t>
            </a:r>
            <a:r>
              <a:rPr lang="en-US" sz="3000" dirty="0" err="1"/>
              <a:t>farine</a:t>
            </a:r>
            <a:r>
              <a:rPr lang="en-US" sz="3000" dirty="0"/>
              <a:t>.</a:t>
            </a:r>
          </a:p>
          <a:p>
            <a:endParaRPr lang="en-US" sz="3000" dirty="0"/>
          </a:p>
          <a:p>
            <a:r>
              <a:rPr lang="en-US" sz="3000" dirty="0"/>
              <a:t>Si un sac de 5 kg de </a:t>
            </a:r>
            <a:r>
              <a:rPr lang="en-US" sz="3000" dirty="0" err="1"/>
              <a:t>farine</a:t>
            </a:r>
            <a:r>
              <a:rPr lang="en-US" sz="3000" dirty="0"/>
              <a:t> </a:t>
            </a:r>
            <a:r>
              <a:rPr lang="en-US" sz="3000" dirty="0" err="1"/>
              <a:t>coût</a:t>
            </a:r>
            <a:r>
              <a:rPr lang="en-US" sz="3000" dirty="0"/>
              <a:t> 10$, </a:t>
            </a:r>
            <a:r>
              <a:rPr lang="en-US" sz="3000" dirty="0" err="1"/>
              <a:t>combien</a:t>
            </a:r>
            <a:r>
              <a:rPr lang="en-US" sz="3000" dirty="0"/>
              <a:t> </a:t>
            </a:r>
            <a:r>
              <a:rPr lang="en-US" sz="3000" dirty="0" err="1"/>
              <a:t>est-ce</a:t>
            </a:r>
            <a:r>
              <a:rPr lang="en-US" sz="3000" dirty="0"/>
              <a:t> la </a:t>
            </a:r>
            <a:r>
              <a:rPr lang="en-US" sz="3000" dirty="0" err="1"/>
              <a:t>farine</a:t>
            </a:r>
            <a:r>
              <a:rPr lang="en-US" sz="3000" dirty="0"/>
              <a:t> </a:t>
            </a:r>
            <a:r>
              <a:rPr lang="en-US" sz="3000" dirty="0" err="1"/>
              <a:t>coût</a:t>
            </a:r>
            <a:r>
              <a:rPr lang="en-US" sz="3000" dirty="0"/>
              <a:t> pour </a:t>
            </a:r>
            <a:r>
              <a:rPr lang="en-US" sz="3000" dirty="0" err="1"/>
              <a:t>chaque</a:t>
            </a:r>
            <a:r>
              <a:rPr lang="en-US" sz="3000" dirty="0"/>
              <a:t> biscuit?</a:t>
            </a:r>
            <a:endParaRPr lang="fr-FR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41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5576A2-0472-FD07-1BB5-A6093E702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25" y="1061545"/>
            <a:ext cx="10014469" cy="380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024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FFDB6F8-9142-4566-A019-BC86D0B92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7" y="475216"/>
            <a:ext cx="12037398" cy="59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086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049924-A4F0-DB2C-90BB-259229471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06" y="681269"/>
            <a:ext cx="12129067" cy="617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838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617825-F75E-08C6-9998-ABBBF8CA1F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363" y="521663"/>
            <a:ext cx="12201363" cy="540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A81E4ED-6AFF-4351-7FD5-267F77E23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05" y="302698"/>
            <a:ext cx="12502217" cy="689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97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D4E88A0-CCA4-8BDF-3F6F-CDADA4A6B259}"/>
              </a:ext>
            </a:extLst>
          </p:cNvPr>
          <p:cNvSpPr txBox="1"/>
          <p:nvPr/>
        </p:nvSpPr>
        <p:spPr>
          <a:xfrm>
            <a:off x="2530514" y="551595"/>
            <a:ext cx="1077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Mathématiques</a:t>
            </a:r>
            <a:r>
              <a:rPr lang="en-US" sz="3000" dirty="0"/>
              <a:t> – </a:t>
            </a:r>
            <a:r>
              <a:rPr lang="en-US" sz="3000" dirty="0" err="1"/>
              <a:t>Mercredi</a:t>
            </a:r>
            <a:r>
              <a:rPr lang="en-US" sz="3000" dirty="0"/>
              <a:t> le 9 </a:t>
            </a:r>
            <a:r>
              <a:rPr lang="en-US" sz="3000" dirty="0" err="1"/>
              <a:t>novembre</a:t>
            </a:r>
            <a:endParaRPr lang="fr-FR" sz="3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E079305-FE3D-5DB3-B160-C574F703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21" y="1362602"/>
            <a:ext cx="4189029" cy="52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5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E65D158-A655-1E74-3C08-C880666CAA14}"/>
                  </a:ext>
                </a:extLst>
              </p:cNvPr>
              <p:cNvSpPr txBox="1"/>
              <p:nvPr/>
            </p:nvSpPr>
            <p:spPr>
              <a:xfrm>
                <a:off x="782320" y="552443"/>
                <a:ext cx="10617200" cy="6676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000" dirty="0"/>
                  <a:t>R</a:t>
                </a:r>
                <a:r>
                  <a:rPr lang="en-US" sz="3000" dirty="0" err="1"/>
                  <a:t>échauffement</a:t>
                </a:r>
                <a:r>
                  <a:rPr lang="en-US" sz="3000" dirty="0"/>
                  <a:t> 3.4</a:t>
                </a:r>
                <a:endParaRPr lang="fr-FR" sz="3000" dirty="0"/>
              </a:p>
              <a:p>
                <a:r>
                  <a:rPr lang="fr-FR" sz="3000" dirty="0"/>
                  <a:t>Je bois </a:t>
                </a:r>
                <a:r>
                  <a:rPr lang="fr-FR" sz="3000" dirty="0">
                    <a:solidFill>
                      <a:srgbClr val="00B050"/>
                    </a:solidFill>
                  </a:rPr>
                  <a:t>3/5</a:t>
                </a:r>
                <a:r>
                  <a:rPr lang="fr-FR" sz="3000" dirty="0">
                    <a:solidFill>
                      <a:srgbClr val="92D050"/>
                    </a:solidFill>
                  </a:rPr>
                  <a:t> </a:t>
                </a:r>
                <a:r>
                  <a:rPr lang="fr-FR" sz="3000" dirty="0">
                    <a:solidFill>
                      <a:schemeClr val="accent2">
                        <a:lumMod val="75000"/>
                      </a:schemeClr>
                    </a:solidFill>
                  </a:rPr>
                  <a:t>de</a:t>
                </a:r>
                <a:r>
                  <a:rPr lang="fr-FR" sz="3000" dirty="0">
                    <a:solidFill>
                      <a:srgbClr val="00B0F0"/>
                    </a:solidFill>
                  </a:rPr>
                  <a:t> </a:t>
                </a:r>
                <a:r>
                  <a:rPr lang="fr-FR" sz="3000" dirty="0">
                    <a:solidFill>
                      <a:srgbClr val="00B050"/>
                    </a:solidFill>
                  </a:rPr>
                  <a:t>ma bouteille d’eau (capacité de 600 </a:t>
                </a:r>
                <a:r>
                  <a:rPr lang="fr-FR" sz="3000" dirty="0" err="1">
                    <a:solidFill>
                      <a:srgbClr val="00B050"/>
                    </a:solidFill>
                  </a:rPr>
                  <a:t>mL</a:t>
                </a:r>
                <a:r>
                  <a:rPr lang="fr-FR" sz="3000" dirty="0">
                    <a:solidFill>
                      <a:srgbClr val="00B050"/>
                    </a:solidFill>
                  </a:rPr>
                  <a:t>). </a:t>
                </a:r>
                <a:r>
                  <a:rPr lang="fr-FR" sz="3000" dirty="0"/>
                  <a:t>Combien de </a:t>
                </a:r>
                <a:r>
                  <a:rPr lang="fr-FR" sz="3000" dirty="0" err="1"/>
                  <a:t>mL</a:t>
                </a:r>
                <a:r>
                  <a:rPr lang="fr-FR" sz="3000" dirty="0"/>
                  <a:t> me reste-il?  </a:t>
                </a:r>
              </a:p>
              <a:p>
                <a:endParaRPr lang="fr-FR" sz="3000" dirty="0"/>
              </a:p>
              <a:p>
                <a:r>
                  <a:rPr lang="fr-FR" sz="3000" dirty="0"/>
                  <a:t>Quantité d’eau = </a:t>
                </a:r>
                <a:r>
                  <a:rPr lang="fr-FR" sz="3000" dirty="0">
                    <a:solidFill>
                      <a:srgbClr val="00B050"/>
                    </a:solidFill>
                  </a:rPr>
                  <a:t>2/5</a:t>
                </a:r>
                <a:r>
                  <a:rPr lang="fr-FR" sz="3000" dirty="0">
                    <a:solidFill>
                      <a:srgbClr val="00B0F0"/>
                    </a:solidFill>
                  </a:rPr>
                  <a:t> </a:t>
                </a:r>
                <a:r>
                  <a:rPr lang="fr-FR" sz="3000" dirty="0">
                    <a:solidFill>
                      <a:schemeClr val="accent2">
                        <a:lumMod val="75000"/>
                      </a:schemeClr>
                    </a:solidFill>
                  </a:rPr>
                  <a:t>x</a:t>
                </a:r>
                <a:r>
                  <a:rPr lang="fr-FR" sz="3000" dirty="0">
                    <a:solidFill>
                      <a:srgbClr val="00B0F0"/>
                    </a:solidFill>
                  </a:rPr>
                  <a:t> </a:t>
                </a:r>
                <a:r>
                  <a:rPr lang="fr-FR" sz="3000" dirty="0">
                    <a:solidFill>
                      <a:srgbClr val="00B050"/>
                    </a:solidFill>
                  </a:rPr>
                  <a:t>600 </a:t>
                </a:r>
                <a:r>
                  <a:rPr lang="fr-FR" sz="3000" dirty="0" err="1">
                    <a:solidFill>
                      <a:srgbClr val="00B050"/>
                    </a:solidFill>
                  </a:rPr>
                  <a:t>mL</a:t>
                </a:r>
                <a:endParaRPr lang="fr-FR" sz="3000" dirty="0">
                  <a:solidFill>
                    <a:srgbClr val="00B050"/>
                  </a:solidFill>
                </a:endParaRPr>
              </a:p>
              <a:p>
                <a:endParaRPr lang="fr-FR" sz="3000" dirty="0">
                  <a:solidFill>
                    <a:srgbClr val="00B050"/>
                  </a:solidFill>
                </a:endParaRPr>
              </a:p>
              <a:p>
                <a:r>
                  <a:rPr lang="fr-FR" sz="3000" dirty="0">
                    <a:solidFill>
                      <a:srgbClr val="92D050"/>
                    </a:solidFill>
                  </a:rPr>
                  <a:t>		       </a:t>
                </a:r>
                <a:r>
                  <a:rPr lang="fr-FR" sz="3000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fr-FR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600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3000" b="0" dirty="0">
                  <a:solidFill>
                    <a:srgbClr val="00B050"/>
                  </a:solidFill>
                </a:endParaRPr>
              </a:p>
              <a:p>
                <a:endParaRPr lang="en-US" sz="3000" b="0" dirty="0">
                  <a:solidFill>
                    <a:srgbClr val="00B050"/>
                  </a:solidFill>
                </a:endParaRPr>
              </a:p>
              <a:p>
                <a:r>
                  <a:rPr lang="fr-FR" sz="3000" dirty="0">
                    <a:solidFill>
                      <a:srgbClr val="00B050"/>
                    </a:solidFill>
                  </a:rPr>
                  <a:t> 		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600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den>
                    </m:f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3000" dirty="0">
                  <a:solidFill>
                    <a:srgbClr val="00B050"/>
                  </a:solidFill>
                </a:endParaRPr>
              </a:p>
              <a:p>
                <a:endParaRPr lang="fr-FR" sz="3000" dirty="0">
                  <a:solidFill>
                    <a:srgbClr val="00B050"/>
                  </a:solidFill>
                </a:endParaRPr>
              </a:p>
              <a:p>
                <a:r>
                  <a:rPr lang="fr-FR" sz="3000" dirty="0">
                    <a:solidFill>
                      <a:srgbClr val="00B050"/>
                    </a:solidFill>
                  </a:rPr>
                  <a:t>          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1200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fr-FR" sz="3000" dirty="0">
                  <a:solidFill>
                    <a:srgbClr val="00B050"/>
                  </a:solidFill>
                </a:endParaRPr>
              </a:p>
              <a:p>
                <a:r>
                  <a:rPr lang="fr-FR" sz="3000" dirty="0">
                    <a:solidFill>
                      <a:srgbClr val="00B050"/>
                    </a:solidFill>
                  </a:rPr>
                  <a:t>		       =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4 0 </m:t>
                    </m:r>
                    <m:r>
                      <a:rPr lang="en-US" sz="3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𝑚𝐿</m:t>
                    </m:r>
                  </m:oMath>
                </a14:m>
                <a:endParaRPr lang="fr-FR" sz="3000" dirty="0">
                  <a:solidFill>
                    <a:srgbClr val="00B050"/>
                  </a:solidFill>
                </a:endParaRPr>
              </a:p>
              <a:p>
                <a:endParaRPr lang="fr-FR" sz="3000" dirty="0"/>
              </a:p>
            </p:txBody>
          </p:sp>
        </mc:Choice>
        <mc:Fallback xmlns="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FE65D158-A655-1E74-3C08-C880666CAA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552443"/>
                <a:ext cx="10617200" cy="6676443"/>
              </a:xfrm>
              <a:prstGeom prst="rect">
                <a:avLst/>
              </a:prstGeom>
              <a:blipFill>
                <a:blip r:embed="rId2"/>
                <a:stretch>
                  <a:fillRect l="-1320" t="-1096" r="-195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outeille d'eau “Chillerz” — Groupe Pronature">
            <a:extLst>
              <a:ext uri="{FF2B5EF4-FFF2-40B4-BE49-F238E27FC236}">
                <a16:creationId xmlns:a16="http://schemas.microsoft.com/office/drawing/2014/main" id="{8F5960EB-9B77-2C50-32EA-F6ED8877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69" y="1612269"/>
            <a:ext cx="4537494" cy="453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220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5C59E1B6-E9C0-0778-69EF-9A3C8B766F44}"/>
              </a:ext>
            </a:extLst>
          </p:cNvPr>
          <p:cNvSpPr txBox="1"/>
          <p:nvPr/>
        </p:nvSpPr>
        <p:spPr>
          <a:xfrm>
            <a:off x="776377" y="1061049"/>
            <a:ext cx="1004977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Technique #1: Les Matrices</a:t>
            </a:r>
          </a:p>
          <a:p>
            <a:endParaRPr lang="en-US" sz="4500" dirty="0"/>
          </a:p>
          <a:p>
            <a:endParaRPr lang="fr-FR" sz="4500" dirty="0"/>
          </a:p>
        </p:txBody>
      </p:sp>
      <p:pic>
        <p:nvPicPr>
          <p:cNvPr id="3" name="Image 2" descr="FRENCH Multiplication - Arrays DIGITAL by Madame Janet | TpT">
            <a:extLst>
              <a:ext uri="{FF2B5EF4-FFF2-40B4-BE49-F238E27FC236}">
                <a16:creationId xmlns:a16="http://schemas.microsoft.com/office/drawing/2014/main" id="{A59DEB04-2439-B2AA-B122-333591AEE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077" y="2180590"/>
            <a:ext cx="3331845" cy="249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8046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E51B77-8534-4C82-97ED-BC4F28799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698" y="0"/>
            <a:ext cx="6802201" cy="51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C288461-688B-4A98-621C-8D19813D64A1}"/>
              </a:ext>
            </a:extLst>
          </p:cNvPr>
          <p:cNvSpPr txBox="1"/>
          <p:nvPr/>
        </p:nvSpPr>
        <p:spPr>
          <a:xfrm>
            <a:off x="754808" y="237708"/>
            <a:ext cx="4173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Parmi les 6 soupers que j’ai préparée cette semaine, la moitié étaient végétariens et un tiers des repas végétariens étaient piquants. Quelle fraction de soupers était végétarien et piquant? </a:t>
            </a:r>
          </a:p>
        </p:txBody>
      </p:sp>
    </p:spTree>
    <p:extLst>
      <p:ext uri="{BB962C8B-B14F-4D97-AF65-F5344CB8AC3E}">
        <p14:creationId xmlns:p14="http://schemas.microsoft.com/office/powerpoint/2010/main" val="2770209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FFAB84D-E839-497E-A206-600670C6A2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2" t="6023"/>
          <a:stretch/>
        </p:blipFill>
        <p:spPr bwMode="auto">
          <a:xfrm>
            <a:off x="5424332" y="0"/>
            <a:ext cx="6191382" cy="465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C04D073-1C66-3F51-4ADD-42FFBF514E1D}"/>
              </a:ext>
            </a:extLst>
          </p:cNvPr>
          <p:cNvSpPr txBox="1"/>
          <p:nvPr/>
        </p:nvSpPr>
        <p:spPr>
          <a:xfrm>
            <a:off x="754808" y="237708"/>
            <a:ext cx="4173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Parmi les 6 soupers que j’ai préparée cette semaine, la moitié étaient végétariens et un tiers des repas végétariens étaient piquants. Quelle fraction de soupers était végétarien et piquant? </a:t>
            </a:r>
          </a:p>
        </p:txBody>
      </p:sp>
    </p:spTree>
    <p:extLst>
      <p:ext uri="{BB962C8B-B14F-4D97-AF65-F5344CB8AC3E}">
        <p14:creationId xmlns:p14="http://schemas.microsoft.com/office/powerpoint/2010/main" val="25772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021EC3-4AA1-D250-48E0-E5F28CAD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52" y="272966"/>
            <a:ext cx="7208668" cy="409873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A1720D5-77CC-258B-5A68-5AD77D544060}"/>
              </a:ext>
            </a:extLst>
          </p:cNvPr>
          <p:cNvSpPr txBox="1"/>
          <p:nvPr/>
        </p:nvSpPr>
        <p:spPr>
          <a:xfrm>
            <a:off x="619760" y="4498790"/>
            <a:ext cx="99466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Je </a:t>
            </a:r>
            <a:r>
              <a:rPr lang="en-US" sz="2400" dirty="0" err="1"/>
              <a:t>veux</a:t>
            </a:r>
            <a:r>
              <a:rPr lang="en-US" sz="2400" dirty="0"/>
              <a:t> faire des biscuits et les </a:t>
            </a:r>
            <a:r>
              <a:rPr lang="en-US" sz="2400" dirty="0" err="1"/>
              <a:t>vendre</a:t>
            </a:r>
            <a:r>
              <a:rPr lang="en-US" sz="2400" dirty="0"/>
              <a:t> au </a:t>
            </a:r>
            <a:r>
              <a:rPr lang="en-US" sz="2400" dirty="0" err="1"/>
              <a:t>marché</a:t>
            </a:r>
            <a:r>
              <a:rPr lang="en-US" sz="2400" dirty="0"/>
              <a:t> de Noël. </a:t>
            </a:r>
            <a:r>
              <a:rPr lang="en-US" sz="2400" dirty="0" err="1"/>
              <a:t>Chaque</a:t>
            </a:r>
            <a:r>
              <a:rPr lang="en-US" sz="2400" dirty="0"/>
              <a:t> </a:t>
            </a:r>
            <a:r>
              <a:rPr lang="en-US" sz="2400" dirty="0" err="1"/>
              <a:t>recette</a:t>
            </a:r>
            <a:r>
              <a:rPr lang="en-US" sz="2400" dirty="0"/>
              <a:t> fait 24 biscuits et </a:t>
            </a:r>
            <a:r>
              <a:rPr lang="en-US" sz="2400" dirty="0" err="1"/>
              <a:t>prend</a:t>
            </a:r>
            <a:r>
              <a:rPr lang="en-US" sz="2400" dirty="0"/>
              <a:t> 2 tasses de </a:t>
            </a:r>
            <a:r>
              <a:rPr lang="en-US" sz="2400" dirty="0" err="1"/>
              <a:t>farine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Si un sac de 5 kg de </a:t>
            </a:r>
            <a:r>
              <a:rPr lang="en-US" sz="2400" dirty="0" err="1"/>
              <a:t>farine</a:t>
            </a:r>
            <a:r>
              <a:rPr lang="en-US" sz="2400" dirty="0"/>
              <a:t> </a:t>
            </a:r>
            <a:r>
              <a:rPr lang="en-US" sz="2400" dirty="0" err="1"/>
              <a:t>coût</a:t>
            </a:r>
            <a:r>
              <a:rPr lang="en-US" sz="2400" dirty="0"/>
              <a:t> 10$, </a:t>
            </a:r>
            <a:r>
              <a:rPr lang="en-US" sz="2400" dirty="0" err="1"/>
              <a:t>combien</a:t>
            </a:r>
            <a:r>
              <a:rPr lang="en-US" sz="2400" dirty="0"/>
              <a:t> </a:t>
            </a:r>
            <a:r>
              <a:rPr lang="en-US" sz="2400" dirty="0" err="1"/>
              <a:t>est-ce</a:t>
            </a:r>
            <a:r>
              <a:rPr lang="en-US" sz="2400" dirty="0"/>
              <a:t> la </a:t>
            </a:r>
            <a:r>
              <a:rPr lang="en-US" sz="2400" dirty="0" err="1"/>
              <a:t>farine</a:t>
            </a:r>
            <a:r>
              <a:rPr lang="en-US" sz="2400" dirty="0"/>
              <a:t> </a:t>
            </a:r>
            <a:r>
              <a:rPr lang="en-US" sz="2400" dirty="0" err="1"/>
              <a:t>coût</a:t>
            </a:r>
            <a:r>
              <a:rPr lang="en-US" sz="2400" dirty="0"/>
              <a:t> pour </a:t>
            </a:r>
            <a:r>
              <a:rPr lang="en-US" sz="2400" dirty="0" err="1"/>
              <a:t>chaque</a:t>
            </a:r>
            <a:r>
              <a:rPr lang="en-US" sz="2400" dirty="0"/>
              <a:t> biscuit?</a:t>
            </a:r>
            <a:endParaRPr lang="fr-FR" sz="2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1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69EF3DD-FC77-4922-8627-E003BF6C5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3" t="6483"/>
          <a:stretch/>
        </p:blipFill>
        <p:spPr bwMode="auto">
          <a:xfrm>
            <a:off x="5553657" y="0"/>
            <a:ext cx="6106668" cy="46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72BB6D3-20CD-3D6E-F4C6-827A100D6263}"/>
              </a:ext>
            </a:extLst>
          </p:cNvPr>
          <p:cNvSpPr txBox="1"/>
          <p:nvPr/>
        </p:nvSpPr>
        <p:spPr>
          <a:xfrm>
            <a:off x="754808" y="237708"/>
            <a:ext cx="4173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Parmi les 6 soupers que j’ai préparée cette semaine, la moitié étaient végétariens et un tiers des repas végétariens étaient piquants. Quelle fraction de soupers était végétarien et piquant? </a:t>
            </a:r>
          </a:p>
        </p:txBody>
      </p:sp>
    </p:spTree>
    <p:extLst>
      <p:ext uri="{BB962C8B-B14F-4D97-AF65-F5344CB8AC3E}">
        <p14:creationId xmlns:p14="http://schemas.microsoft.com/office/powerpoint/2010/main" val="794577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/>
              <p:nvPr/>
            </p:nvSpPr>
            <p:spPr>
              <a:xfrm>
                <a:off x="5132723" y="2318222"/>
                <a:ext cx="1926553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23" y="2318222"/>
                <a:ext cx="1926553" cy="959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86564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/>
              <p:nvPr/>
            </p:nvSpPr>
            <p:spPr>
              <a:xfrm>
                <a:off x="5132723" y="2318222"/>
                <a:ext cx="1926553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23" y="2318222"/>
                <a:ext cx="1926553" cy="959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7807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4D132398-4EF1-4488-844B-37BC89BA5C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9"/>
          <a:stretch/>
        </p:blipFill>
        <p:spPr bwMode="auto">
          <a:xfrm rot="16200000">
            <a:off x="6118521" y="-539428"/>
            <a:ext cx="4820255" cy="594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FFA1629-62CD-81B5-A047-1177EEC06D5D}"/>
              </a:ext>
            </a:extLst>
          </p:cNvPr>
          <p:cNvSpPr txBox="1"/>
          <p:nvPr/>
        </p:nvSpPr>
        <p:spPr>
          <a:xfrm>
            <a:off x="767079" y="162936"/>
            <a:ext cx="3856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Dans </a:t>
            </a:r>
            <a:r>
              <a:rPr lang="en-US" sz="3000" dirty="0" err="1"/>
              <a:t>une</a:t>
            </a:r>
            <a:r>
              <a:rPr lang="en-US" sz="3000" dirty="0"/>
              <a:t> </a:t>
            </a:r>
            <a:r>
              <a:rPr lang="en-US" sz="3000" dirty="0" err="1"/>
              <a:t>classe</a:t>
            </a:r>
            <a:r>
              <a:rPr lang="en-US" sz="3000" dirty="0"/>
              <a:t> de 36 </a:t>
            </a:r>
            <a:r>
              <a:rPr lang="en-US" sz="3000" dirty="0" err="1"/>
              <a:t>personnes</a:t>
            </a:r>
            <a:r>
              <a:rPr lang="en-US" sz="3000" dirty="0"/>
              <a:t>, 1/3 des </a:t>
            </a:r>
            <a:r>
              <a:rPr lang="en-US" sz="3000" dirty="0" err="1"/>
              <a:t>élèves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filles, et 1/6 des filles </a:t>
            </a:r>
            <a:r>
              <a:rPr lang="en-US" sz="3000" dirty="0" err="1"/>
              <a:t>ont</a:t>
            </a:r>
            <a:r>
              <a:rPr lang="en-US" sz="3000" dirty="0"/>
              <a:t> des </a:t>
            </a:r>
            <a:r>
              <a:rPr lang="en-US" sz="3000" dirty="0" err="1"/>
              <a:t>cheveux</a:t>
            </a:r>
            <a:r>
              <a:rPr lang="en-US" sz="3000" dirty="0"/>
              <a:t> noirs. Quelle fraction </a:t>
            </a:r>
            <a:r>
              <a:rPr lang="en-US" sz="3000" dirty="0" err="1"/>
              <a:t>d’élèves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filles qui </a:t>
            </a:r>
            <a:r>
              <a:rPr lang="en-US" sz="3000" dirty="0" err="1"/>
              <a:t>ont</a:t>
            </a:r>
            <a:r>
              <a:rPr lang="en-US" sz="3000" dirty="0"/>
              <a:t> des </a:t>
            </a:r>
            <a:r>
              <a:rPr lang="en-US" sz="3000" dirty="0" err="1"/>
              <a:t>cheveux</a:t>
            </a:r>
            <a:r>
              <a:rPr lang="en-US" sz="3000" dirty="0"/>
              <a:t> noirs?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006581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20A50CA-179D-499C-889C-494B4AF8A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/>
          <a:stretch/>
        </p:blipFill>
        <p:spPr bwMode="auto">
          <a:xfrm rot="16200000">
            <a:off x="6079254" y="-428851"/>
            <a:ext cx="5140325" cy="599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0BFCD14-5B0F-CD4C-B9C2-8B8EA615CBA4}"/>
              </a:ext>
            </a:extLst>
          </p:cNvPr>
          <p:cNvSpPr txBox="1"/>
          <p:nvPr/>
        </p:nvSpPr>
        <p:spPr>
          <a:xfrm>
            <a:off x="767079" y="162936"/>
            <a:ext cx="3856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Dans </a:t>
            </a:r>
            <a:r>
              <a:rPr lang="en-US" sz="3000" dirty="0" err="1"/>
              <a:t>une</a:t>
            </a:r>
            <a:r>
              <a:rPr lang="en-US" sz="3000" dirty="0"/>
              <a:t> </a:t>
            </a:r>
            <a:r>
              <a:rPr lang="en-US" sz="3000" dirty="0" err="1"/>
              <a:t>classe</a:t>
            </a:r>
            <a:r>
              <a:rPr lang="en-US" sz="3000" dirty="0"/>
              <a:t> de 36 </a:t>
            </a:r>
            <a:r>
              <a:rPr lang="en-US" sz="3000" dirty="0" err="1"/>
              <a:t>personnes</a:t>
            </a:r>
            <a:r>
              <a:rPr lang="en-US" sz="3000" dirty="0"/>
              <a:t>, 1/3 des </a:t>
            </a:r>
            <a:r>
              <a:rPr lang="en-US" sz="3000" dirty="0" err="1"/>
              <a:t>élèves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filles, et 1/6 des filles </a:t>
            </a:r>
            <a:r>
              <a:rPr lang="en-US" sz="3000" dirty="0" err="1"/>
              <a:t>ont</a:t>
            </a:r>
            <a:r>
              <a:rPr lang="en-US" sz="3000" dirty="0"/>
              <a:t> des </a:t>
            </a:r>
            <a:r>
              <a:rPr lang="en-US" sz="3000" dirty="0" err="1"/>
              <a:t>cheveux</a:t>
            </a:r>
            <a:r>
              <a:rPr lang="en-US" sz="3000" dirty="0"/>
              <a:t> noirs. Quelle fraction </a:t>
            </a:r>
            <a:r>
              <a:rPr lang="en-US" sz="3000" dirty="0" err="1"/>
              <a:t>d’élèves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filles qui </a:t>
            </a:r>
            <a:r>
              <a:rPr lang="en-US" sz="3000" dirty="0" err="1"/>
              <a:t>ont</a:t>
            </a:r>
            <a:r>
              <a:rPr lang="en-US" sz="3000" dirty="0"/>
              <a:t> des </a:t>
            </a:r>
            <a:r>
              <a:rPr lang="en-US" sz="3000" dirty="0" err="1"/>
              <a:t>cheveux</a:t>
            </a:r>
            <a:r>
              <a:rPr lang="en-US" sz="3000" dirty="0"/>
              <a:t> noirs?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1159548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3AFAB34-4E2F-49E0-ADB0-A9A6958BE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94" b="4547"/>
          <a:stretch/>
        </p:blipFill>
        <p:spPr bwMode="auto">
          <a:xfrm rot="10800000">
            <a:off x="5128350" y="0"/>
            <a:ext cx="6225448" cy="51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892180B-0480-9E10-0EFD-9E935788BFFD}"/>
              </a:ext>
            </a:extLst>
          </p:cNvPr>
          <p:cNvSpPr txBox="1"/>
          <p:nvPr/>
        </p:nvSpPr>
        <p:spPr>
          <a:xfrm>
            <a:off x="767079" y="162936"/>
            <a:ext cx="38567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Dans </a:t>
            </a:r>
            <a:r>
              <a:rPr lang="en-US" sz="3000" dirty="0" err="1"/>
              <a:t>une</a:t>
            </a:r>
            <a:r>
              <a:rPr lang="en-US" sz="3000" dirty="0"/>
              <a:t> </a:t>
            </a:r>
            <a:r>
              <a:rPr lang="en-US" sz="3000" dirty="0" err="1"/>
              <a:t>classe</a:t>
            </a:r>
            <a:r>
              <a:rPr lang="en-US" sz="3000" dirty="0"/>
              <a:t> de 36 </a:t>
            </a:r>
            <a:r>
              <a:rPr lang="en-US" sz="3000" dirty="0" err="1"/>
              <a:t>personnes</a:t>
            </a:r>
            <a:r>
              <a:rPr lang="en-US" sz="3000" dirty="0"/>
              <a:t>, 1/3 des </a:t>
            </a:r>
            <a:r>
              <a:rPr lang="en-US" sz="3000" dirty="0" err="1"/>
              <a:t>élèves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filles, et 1/6 des filles </a:t>
            </a:r>
            <a:r>
              <a:rPr lang="en-US" sz="3000" dirty="0" err="1"/>
              <a:t>ont</a:t>
            </a:r>
            <a:r>
              <a:rPr lang="en-US" sz="3000" dirty="0"/>
              <a:t> des </a:t>
            </a:r>
            <a:r>
              <a:rPr lang="en-US" sz="3000" dirty="0" err="1"/>
              <a:t>cheveux</a:t>
            </a:r>
            <a:r>
              <a:rPr lang="en-US" sz="3000" dirty="0"/>
              <a:t> noirs. Quelle fraction </a:t>
            </a:r>
            <a:r>
              <a:rPr lang="en-US" sz="3000" dirty="0" err="1"/>
              <a:t>d’élèves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filles qui </a:t>
            </a:r>
            <a:r>
              <a:rPr lang="en-US" sz="3000" dirty="0" err="1"/>
              <a:t>ont</a:t>
            </a:r>
            <a:r>
              <a:rPr lang="en-US" sz="3000" dirty="0"/>
              <a:t> des </a:t>
            </a:r>
            <a:r>
              <a:rPr lang="en-US" sz="3000" dirty="0" err="1"/>
              <a:t>cheveux</a:t>
            </a:r>
            <a:r>
              <a:rPr lang="en-US" sz="3000" dirty="0"/>
              <a:t> noirs?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6742234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/>
              <p:nvPr/>
            </p:nvSpPr>
            <p:spPr>
              <a:xfrm>
                <a:off x="5132723" y="2318222"/>
                <a:ext cx="1926553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23" y="2318222"/>
                <a:ext cx="1926553" cy="959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2795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/>
              <p:nvPr/>
            </p:nvSpPr>
            <p:spPr>
              <a:xfrm>
                <a:off x="5132723" y="2318222"/>
                <a:ext cx="2139753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5DC9AB2-3C5D-4CDB-BFE9-DFA9793B3F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723" y="2318222"/>
                <a:ext cx="2139753" cy="959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8254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6CE547ED-9806-006A-5565-43050DA62CC0}"/>
              </a:ext>
            </a:extLst>
          </p:cNvPr>
          <p:cNvSpPr txBox="1"/>
          <p:nvPr/>
        </p:nvSpPr>
        <p:spPr>
          <a:xfrm>
            <a:off x="526472" y="471055"/>
            <a:ext cx="417492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Comment dessiner une matrice pour multiplier deux fractions:</a:t>
            </a:r>
          </a:p>
          <a:p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Crée une matrice qui a les dimensions des dénominateurs.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Encercle/colorie la/les colonnes de la matrice qui appartiennent à la première fraction.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Encercle la/les rangs de la matrice qui appartiennent à la deuxième fraction.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Le chevauchement devient le numérateur de la réponse.</a:t>
            </a:r>
          </a:p>
          <a:p>
            <a:pPr marL="342900" indent="-342900">
              <a:buAutoNum type="arabicPeriod"/>
            </a:pPr>
            <a:endParaRPr lang="fr-FR" dirty="0"/>
          </a:p>
          <a:p>
            <a:pPr marL="342900" indent="-342900">
              <a:buAutoNum type="arabicPeriod"/>
            </a:pPr>
            <a:r>
              <a:rPr lang="fr-FR" dirty="0"/>
              <a:t>La quantité de billes au total devient le dénominateur de la réponse.</a:t>
            </a:r>
          </a:p>
        </p:txBody>
      </p:sp>
    </p:spTree>
    <p:extLst>
      <p:ext uri="{BB962C8B-B14F-4D97-AF65-F5344CB8AC3E}">
        <p14:creationId xmlns:p14="http://schemas.microsoft.com/office/powerpoint/2010/main" val="3435651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AA7CAF5-0DCC-DF3E-C419-E550CFFE2BB3}"/>
                  </a:ext>
                </a:extLst>
              </p:cNvPr>
              <p:cNvSpPr txBox="1"/>
              <p:nvPr/>
            </p:nvSpPr>
            <p:spPr>
              <a:xfrm>
                <a:off x="782320" y="552443"/>
                <a:ext cx="10617200" cy="5942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000" dirty="0"/>
                  <a:t>Je mange </a:t>
                </a:r>
                <a:r>
                  <a:rPr lang="fr-FR" sz="3000" dirty="0">
                    <a:solidFill>
                      <a:srgbClr val="00B050"/>
                    </a:solidFill>
                  </a:rPr>
                  <a:t>2/3</a:t>
                </a:r>
                <a:r>
                  <a:rPr lang="fr-FR" sz="3000" dirty="0"/>
                  <a:t> </a:t>
                </a:r>
                <a:r>
                  <a:rPr lang="fr-FR" sz="3000" dirty="0">
                    <a:solidFill>
                      <a:schemeClr val="accent2">
                        <a:lumMod val="75000"/>
                      </a:schemeClr>
                    </a:solidFill>
                  </a:rPr>
                  <a:t>de </a:t>
                </a:r>
                <a:r>
                  <a:rPr lang="fr-FR" sz="3000" dirty="0">
                    <a:solidFill>
                      <a:srgbClr val="00B050"/>
                    </a:solidFill>
                  </a:rPr>
                  <a:t>la moitié d’un gâteau. </a:t>
                </a:r>
                <a:r>
                  <a:rPr lang="fr-FR" sz="3000" dirty="0"/>
                  <a:t>Quelle fraction du gâteau est-ce que je mange?</a:t>
                </a:r>
              </a:p>
              <a:p>
                <a:endParaRPr lang="fr-FR" sz="3000" dirty="0"/>
              </a:p>
              <a:p>
                <a:r>
                  <a:rPr lang="fr-FR" sz="3000" dirty="0"/>
                  <a:t>Partie mangée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fr-FR" sz="3000" dirty="0"/>
              </a:p>
              <a:p>
                <a:endParaRPr lang="fr-FR" sz="3000" dirty="0"/>
              </a:p>
              <a:p>
                <a:r>
                  <a:rPr lang="fr-FR" sz="3000" dirty="0"/>
                  <a:t>	 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</m:oMath>
                </a14:m>
                <a:endParaRPr lang="fr-FR" sz="3000" dirty="0"/>
              </a:p>
              <a:p>
                <a:endParaRPr lang="fr-FR" sz="3000" dirty="0"/>
              </a:p>
              <a:p>
                <a:r>
                  <a:rPr lang="fr-FR" sz="3000" dirty="0"/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000" b="0" dirty="0"/>
              </a:p>
              <a:p>
                <a:endParaRPr lang="fr-FR" sz="3000" dirty="0"/>
              </a:p>
              <a:p>
                <a:r>
                  <a:rPr lang="fr-FR" sz="3000" dirty="0"/>
                  <a:t>			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3000" dirty="0"/>
              </a:p>
              <a:p>
                <a:endParaRPr lang="fr-FR" sz="30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3AA7CAF5-0DCC-DF3E-C419-E550CFFE2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552443"/>
                <a:ext cx="10617200" cy="5942332"/>
              </a:xfrm>
              <a:prstGeom prst="rect">
                <a:avLst/>
              </a:prstGeom>
              <a:blipFill>
                <a:blip r:embed="rId2"/>
                <a:stretch>
                  <a:fillRect l="-1320" t="-123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402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669B952-1A4C-0013-B6F7-E8636B7DBB85}"/>
                  </a:ext>
                </a:extLst>
              </p:cNvPr>
              <p:cNvSpPr txBox="1"/>
              <p:nvPr/>
            </p:nvSpPr>
            <p:spPr>
              <a:xfrm>
                <a:off x="487680" y="3209737"/>
                <a:ext cx="9509760" cy="3394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𝐶𝑜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û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𝑑𝑒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𝑙𝑎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𝑓𝑎𝑟𝑖𝑛𝑒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fr-FR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10$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5000 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fr-FR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150 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𝑡𝑎𝑠𝑠𝑒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fr-FR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𝑡𝑎𝑠𝑠𝑒𝑠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𝑏𝑖𝑠𝑐𝑢𝑖𝑡𝑠</m:t>
                        </m:r>
                      </m:den>
                    </m:f>
                  </m:oMath>
                </a14:m>
                <a:r>
                  <a:rPr lang="fr-FR" sz="2500" dirty="0"/>
                  <a:t> </a:t>
                </a:r>
              </a:p>
              <a:p>
                <a:r>
                  <a:rPr lang="fr-FR" sz="2500" dirty="0"/>
                  <a:t>		   </a:t>
                </a:r>
              </a:p>
              <a:p>
                <a:r>
                  <a:rPr lang="fr-FR" sz="2500" dirty="0"/>
                  <a:t>	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150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2 $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5000 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1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 24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𝑏𝑖𝑠𝑐𝑢𝑖𝑡𝑠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500" dirty="0"/>
              </a:p>
              <a:p>
                <a:endParaRPr lang="fr-FR" sz="2500" dirty="0"/>
              </a:p>
              <a:p>
                <a:r>
                  <a:rPr lang="fr-FR" sz="2500" dirty="0"/>
                  <a:t>		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3000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120 000 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𝑏𝑖𝑠𝑐𝑢𝑖𝑡</m:t>
                        </m:r>
                      </m:den>
                    </m:f>
                  </m:oMath>
                </a14:m>
                <a:r>
                  <a:rPr lang="en-US" sz="25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2500" b="0" i="1" dirty="0">
                  <a:latin typeface="Cambria Math" panose="02040503050406030204" pitchFamily="18" charset="0"/>
                </a:endParaRPr>
              </a:p>
              <a:p>
                <a:r>
                  <a:rPr lang="en-US" sz="2500" dirty="0"/>
                  <a:t>		  = 0,025$ per biscuit</a:t>
                </a:r>
                <a14:m>
                  <m:oMath xmlns:m="http://schemas.openxmlformats.org/officeDocument/2006/math"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sz="2500" dirty="0"/>
              </a:p>
            </p:txBody>
          </p:sp>
        </mc:Choice>
        <mc:Fallback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F669B952-1A4C-0013-B6F7-E8636B7DB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" y="3209737"/>
                <a:ext cx="9509760" cy="3394263"/>
              </a:xfrm>
              <a:prstGeom prst="rect">
                <a:avLst/>
              </a:prstGeom>
              <a:blipFill>
                <a:blip r:embed="rId2"/>
                <a:stretch>
                  <a:fillRect b="-35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D6AF3A31-DB8C-A6EA-B549-10CC68F027CD}"/>
              </a:ext>
            </a:extLst>
          </p:cNvPr>
          <p:cNvSpPr txBox="1"/>
          <p:nvPr/>
        </p:nvSpPr>
        <p:spPr>
          <a:xfrm>
            <a:off x="487680" y="254000"/>
            <a:ext cx="1107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 err="1"/>
              <a:t>Réchauffement</a:t>
            </a:r>
            <a:r>
              <a:rPr lang="en-US" sz="3500" dirty="0"/>
              <a:t> 3.1</a:t>
            </a:r>
          </a:p>
          <a:p>
            <a:endParaRPr lang="en-US" dirty="0"/>
          </a:p>
          <a:p>
            <a:r>
              <a:rPr lang="en-US" sz="2500" dirty="0"/>
              <a:t>Je </a:t>
            </a:r>
            <a:r>
              <a:rPr lang="en-US" sz="2500" dirty="0" err="1"/>
              <a:t>veux</a:t>
            </a:r>
            <a:r>
              <a:rPr lang="en-US" sz="2500" dirty="0"/>
              <a:t> faire des biscuits et les </a:t>
            </a:r>
            <a:r>
              <a:rPr lang="en-US" sz="2500" dirty="0" err="1"/>
              <a:t>vendre</a:t>
            </a:r>
            <a:r>
              <a:rPr lang="en-US" sz="2500" dirty="0"/>
              <a:t> au </a:t>
            </a:r>
            <a:r>
              <a:rPr lang="en-US" sz="2500" dirty="0" err="1"/>
              <a:t>marché</a:t>
            </a:r>
            <a:r>
              <a:rPr lang="en-US" sz="2500" dirty="0"/>
              <a:t> de Noël. </a:t>
            </a:r>
            <a:r>
              <a:rPr lang="en-US" sz="2500" dirty="0" err="1"/>
              <a:t>Chaque</a:t>
            </a:r>
            <a:r>
              <a:rPr lang="en-US" sz="2500" dirty="0"/>
              <a:t> </a:t>
            </a:r>
            <a:r>
              <a:rPr lang="en-US" sz="2500" dirty="0" err="1"/>
              <a:t>recette</a:t>
            </a:r>
            <a:r>
              <a:rPr lang="en-US" sz="2500" dirty="0"/>
              <a:t> fait 24 biscuits et </a:t>
            </a:r>
            <a:r>
              <a:rPr lang="en-US" sz="2500" dirty="0" err="1"/>
              <a:t>prend</a:t>
            </a:r>
            <a:r>
              <a:rPr lang="en-US" sz="2500" dirty="0"/>
              <a:t> 2 tasses de </a:t>
            </a:r>
            <a:r>
              <a:rPr lang="en-US" sz="2500" dirty="0" err="1"/>
              <a:t>farine</a:t>
            </a:r>
            <a:r>
              <a:rPr lang="en-US" sz="2500" dirty="0"/>
              <a:t>.</a:t>
            </a:r>
          </a:p>
          <a:p>
            <a:endParaRPr lang="en-US" sz="2500" dirty="0"/>
          </a:p>
          <a:p>
            <a:r>
              <a:rPr lang="en-US" sz="2500" dirty="0"/>
              <a:t>Si un sac de 5 kg de </a:t>
            </a:r>
            <a:r>
              <a:rPr lang="en-US" sz="2500" dirty="0" err="1"/>
              <a:t>farine</a:t>
            </a:r>
            <a:r>
              <a:rPr lang="en-US" sz="2500" dirty="0"/>
              <a:t> </a:t>
            </a:r>
            <a:r>
              <a:rPr lang="en-US" sz="2500" dirty="0" err="1"/>
              <a:t>coût</a:t>
            </a:r>
            <a:r>
              <a:rPr lang="en-US" sz="2500" dirty="0"/>
              <a:t> 10$, </a:t>
            </a:r>
            <a:r>
              <a:rPr lang="en-US" sz="2500" dirty="0" err="1"/>
              <a:t>combien</a:t>
            </a:r>
            <a:r>
              <a:rPr lang="en-US" sz="2500" dirty="0"/>
              <a:t> </a:t>
            </a:r>
            <a:r>
              <a:rPr lang="en-US" sz="2500" dirty="0" err="1"/>
              <a:t>est-ce</a:t>
            </a:r>
            <a:r>
              <a:rPr lang="en-US" sz="2500" dirty="0"/>
              <a:t> la </a:t>
            </a:r>
            <a:r>
              <a:rPr lang="en-US" sz="2500" dirty="0" err="1"/>
              <a:t>farine</a:t>
            </a:r>
            <a:r>
              <a:rPr lang="en-US" sz="2500" dirty="0"/>
              <a:t> </a:t>
            </a:r>
            <a:r>
              <a:rPr lang="en-US" sz="2500" dirty="0" err="1"/>
              <a:t>coût</a:t>
            </a:r>
            <a:r>
              <a:rPr lang="en-US" sz="2500" dirty="0"/>
              <a:t> pour </a:t>
            </a:r>
            <a:r>
              <a:rPr lang="en-US" sz="2500" dirty="0" err="1"/>
              <a:t>chaque</a:t>
            </a:r>
            <a:r>
              <a:rPr lang="en-US" sz="2500" dirty="0"/>
              <a:t> biscuit?</a:t>
            </a:r>
            <a:endParaRPr lang="fr-FR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6995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44A55873-52D2-7F80-B1B3-38DBCE9CB674}"/>
              </a:ext>
            </a:extLst>
          </p:cNvPr>
          <p:cNvSpPr txBox="1"/>
          <p:nvPr/>
        </p:nvSpPr>
        <p:spPr>
          <a:xfrm>
            <a:off x="776377" y="1061049"/>
            <a:ext cx="1004977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dirty="0"/>
              <a:t>Technique #2: Multiplication des numérateurs ensemble et dénominateurs ensemble</a:t>
            </a:r>
          </a:p>
          <a:p>
            <a:endParaRPr lang="fr-FR" sz="4500" dirty="0"/>
          </a:p>
          <a:p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353854420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009C012-3424-EC8E-5262-6F46B3A3E198}"/>
                  </a:ext>
                </a:extLst>
              </p:cNvPr>
              <p:cNvSpPr txBox="1"/>
              <p:nvPr/>
            </p:nvSpPr>
            <p:spPr>
              <a:xfrm>
                <a:off x="7332459" y="2469314"/>
                <a:ext cx="3066865" cy="9596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CA" sz="3000" b="0" i="1" smtClean="0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3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fr-FR" sz="3000" dirty="0"/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4009C012-3424-EC8E-5262-6F46B3A3E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59" y="2469314"/>
                <a:ext cx="3066865" cy="9596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>
            <a:extLst>
              <a:ext uri="{FF2B5EF4-FFF2-40B4-BE49-F238E27FC236}">
                <a16:creationId xmlns:a16="http://schemas.microsoft.com/office/drawing/2014/main" id="{8A0025C1-641F-BBD3-EE0B-EFFECE91FDC1}"/>
              </a:ext>
            </a:extLst>
          </p:cNvPr>
          <p:cNvSpPr txBox="1"/>
          <p:nvPr/>
        </p:nvSpPr>
        <p:spPr>
          <a:xfrm>
            <a:off x="1235012" y="875478"/>
            <a:ext cx="3856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2/5 de </a:t>
            </a:r>
            <a:r>
              <a:rPr lang="en-US" sz="3000" dirty="0" err="1"/>
              <a:t>mes</a:t>
            </a:r>
            <a:r>
              <a:rPr lang="en-US" sz="3000" dirty="0"/>
              <a:t> </a:t>
            </a:r>
            <a:r>
              <a:rPr lang="en-US" sz="3000" dirty="0" err="1"/>
              <a:t>vêtements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des </a:t>
            </a:r>
            <a:r>
              <a:rPr lang="en-US" sz="3000" dirty="0" err="1"/>
              <a:t>vêtement</a:t>
            </a:r>
            <a:r>
              <a:rPr lang="en-US" sz="3000" dirty="0"/>
              <a:t> </a:t>
            </a:r>
            <a:r>
              <a:rPr lang="en-US" sz="3000" dirty="0" err="1"/>
              <a:t>d’hiver</a:t>
            </a:r>
            <a:r>
              <a:rPr lang="en-US" sz="3000" dirty="0"/>
              <a:t>, et 1/4 de </a:t>
            </a:r>
            <a:r>
              <a:rPr lang="en-US" sz="3000" dirty="0" err="1"/>
              <a:t>mes</a:t>
            </a:r>
            <a:r>
              <a:rPr lang="en-US" sz="3000" dirty="0"/>
              <a:t> </a:t>
            </a:r>
            <a:r>
              <a:rPr lang="en-US" sz="3000" dirty="0" err="1"/>
              <a:t>vêtement</a:t>
            </a:r>
            <a:r>
              <a:rPr lang="en-US" sz="3000" dirty="0"/>
              <a:t> </a:t>
            </a:r>
            <a:r>
              <a:rPr lang="en-US" sz="3000" dirty="0" err="1"/>
              <a:t>d’hiver</a:t>
            </a:r>
            <a:r>
              <a:rPr lang="en-US" sz="3000" dirty="0"/>
              <a:t> </a:t>
            </a:r>
            <a:r>
              <a:rPr lang="en-US" sz="3000" dirty="0" err="1"/>
              <a:t>sont</a:t>
            </a:r>
            <a:r>
              <a:rPr lang="en-US" sz="3000" dirty="0"/>
              <a:t> noirs.</a:t>
            </a:r>
          </a:p>
          <a:p>
            <a:endParaRPr lang="en-US" sz="3000" dirty="0"/>
          </a:p>
          <a:p>
            <a:r>
              <a:rPr lang="en-US" sz="3000" dirty="0"/>
              <a:t>Quelle </a:t>
            </a:r>
            <a:r>
              <a:rPr lang="en-US" sz="3000" dirty="0" err="1"/>
              <a:t>est</a:t>
            </a:r>
            <a:r>
              <a:rPr lang="en-US" sz="3000" dirty="0"/>
              <a:t> la fraction de </a:t>
            </a:r>
            <a:r>
              <a:rPr lang="en-US" sz="3000" dirty="0" err="1"/>
              <a:t>vêtements</a:t>
            </a:r>
            <a:r>
              <a:rPr lang="en-US" sz="3000" dirty="0"/>
              <a:t> que j’ai qui </a:t>
            </a:r>
            <a:r>
              <a:rPr lang="en-US" sz="3000" dirty="0" err="1"/>
              <a:t>sont</a:t>
            </a:r>
            <a:r>
              <a:rPr lang="en-US" sz="3000" dirty="0"/>
              <a:t> des </a:t>
            </a:r>
            <a:r>
              <a:rPr lang="en-US" sz="3000" dirty="0" err="1"/>
              <a:t>vêtements</a:t>
            </a:r>
            <a:r>
              <a:rPr lang="en-US" sz="3000" dirty="0"/>
              <a:t> </a:t>
            </a:r>
            <a:r>
              <a:rPr lang="en-US" sz="3000" dirty="0" err="1"/>
              <a:t>d’hiver</a:t>
            </a:r>
            <a:r>
              <a:rPr lang="en-US" sz="3000" dirty="0"/>
              <a:t> noirs? 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8768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BC63B02-451C-41E0-9E09-27D840492594}"/>
              </a:ext>
            </a:extLst>
          </p:cNvPr>
          <p:cNvSpPr txBox="1"/>
          <p:nvPr/>
        </p:nvSpPr>
        <p:spPr>
          <a:xfrm>
            <a:off x="2897725" y="876715"/>
            <a:ext cx="107743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Mathématiques</a:t>
            </a:r>
            <a:r>
              <a:rPr lang="en-US" sz="3000" dirty="0"/>
              <a:t> – Mardi le 15 </a:t>
            </a:r>
            <a:r>
              <a:rPr lang="en-US" sz="3000" dirty="0" err="1"/>
              <a:t>novembre</a:t>
            </a:r>
            <a:endParaRPr lang="fr-FR" sz="3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FE5A29-38B5-F44A-95C9-4F8824E10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175" y="1400175"/>
            <a:ext cx="55816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04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C11191A-6C85-3CB5-EA84-30AF897F92CB}"/>
              </a:ext>
            </a:extLst>
          </p:cNvPr>
          <p:cNvSpPr txBox="1"/>
          <p:nvPr/>
        </p:nvSpPr>
        <p:spPr>
          <a:xfrm>
            <a:off x="1290320" y="762000"/>
            <a:ext cx="9631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Aujourd’hui</a:t>
            </a:r>
            <a:r>
              <a:rPr lang="en-US" sz="3000" dirty="0"/>
              <a:t>: </a:t>
            </a:r>
          </a:p>
          <a:p>
            <a:pPr marL="457200" indent="-457200">
              <a:buFontTx/>
              <a:buChar char="-"/>
            </a:pPr>
            <a:r>
              <a:rPr lang="en-US" sz="3000" dirty="0" err="1"/>
              <a:t>Réchauffement</a:t>
            </a:r>
            <a:endParaRPr lang="en-US" sz="3000" dirty="0"/>
          </a:p>
          <a:p>
            <a:pPr marL="457200" indent="-457200">
              <a:buFontTx/>
              <a:buChar char="-"/>
            </a:pPr>
            <a:r>
              <a:rPr lang="en-US" sz="3000" dirty="0" err="1"/>
              <a:t>Activité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équipe</a:t>
            </a:r>
            <a:r>
              <a:rPr lang="en-US" sz="3000" dirty="0"/>
              <a:t> (Amazing Race!)</a:t>
            </a:r>
          </a:p>
        </p:txBody>
      </p:sp>
    </p:spTree>
    <p:extLst>
      <p:ext uri="{BB962C8B-B14F-4D97-AF65-F5344CB8AC3E}">
        <p14:creationId xmlns:p14="http://schemas.microsoft.com/office/powerpoint/2010/main" val="41204298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970EDD1-0C90-7FF8-AE78-D398AA186EA3}"/>
              </a:ext>
            </a:extLst>
          </p:cNvPr>
          <p:cNvSpPr txBox="1"/>
          <p:nvPr/>
        </p:nvSpPr>
        <p:spPr>
          <a:xfrm>
            <a:off x="690880" y="406400"/>
            <a:ext cx="1051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Réchauffement 3.5</a:t>
            </a:r>
          </a:p>
          <a:p>
            <a:endParaRPr lang="fr-FR" sz="3000" dirty="0"/>
          </a:p>
          <a:p>
            <a:r>
              <a:rPr lang="fr-FR" sz="2900" dirty="0"/>
              <a:t>Je marche à un taux de 5 km / heure. Cette fin de semaine, j’ai fais ma randonnée préférée, un boucle de 12 km. Malheureusement, après 8 km, j’ai tordu la cheville! J’ai fini la randonnée marchant à 1/3 de ma vitesse normale.</a:t>
            </a:r>
          </a:p>
          <a:p>
            <a:endParaRPr lang="fr-FR" sz="2900" dirty="0"/>
          </a:p>
          <a:p>
            <a:r>
              <a:rPr lang="fr-FR" sz="2900" dirty="0"/>
              <a:t>Combien de temps m’a-t-il pris pour faire la randonnée?</a:t>
            </a:r>
          </a:p>
        </p:txBody>
      </p:sp>
    </p:spTree>
    <p:extLst>
      <p:ext uri="{BB962C8B-B14F-4D97-AF65-F5344CB8AC3E}">
        <p14:creationId xmlns:p14="http://schemas.microsoft.com/office/powerpoint/2010/main" val="20621292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70EDD1-0C90-7FF8-AE78-D398AA186EA3}"/>
                  </a:ext>
                </a:extLst>
              </p:cNvPr>
              <p:cNvSpPr txBox="1"/>
              <p:nvPr/>
            </p:nvSpPr>
            <p:spPr>
              <a:xfrm>
                <a:off x="690880" y="406400"/>
                <a:ext cx="10515600" cy="5126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900" dirty="0"/>
                  <a:t>Je marche à un taux de 5 km / heure. Cette fin de semaine, j’ai fais ma randonnée préférée, un boucle de 12 km. Malheureusement, après 8 km, j’ai tordu la cheville! J’ai fini la randonnée marchant à 1/3 de ma vitesse normale.  Combien de temps m’a-t-il pris pour faire la randonnée?</a:t>
                </a:r>
              </a:p>
              <a:p>
                <a:endParaRPr lang="fr-FR" sz="2900" dirty="0"/>
              </a:p>
              <a:p>
                <a:r>
                  <a:rPr lang="fr-FR" sz="2900" dirty="0"/>
                  <a:t>Temps requis =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h𝑒𝑢𝑟𝑒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8 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900" dirty="0"/>
                  <a:t> ) +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h𝑒𝑢𝑟𝑒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𝑘𝑚</m:t>
                        </m:r>
                      </m:den>
                    </m:f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4 </m:t>
                        </m:r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2900" dirty="0"/>
                  <a:t> )</a:t>
                </a:r>
              </a:p>
              <a:p>
                <a:r>
                  <a:rPr lang="fr-FR" sz="2900" dirty="0"/>
                  <a:t>	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8 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h𝑒𝑢𝑟𝑒𝑠</m:t>
                    </m:r>
                  </m:oMath>
                </a14:m>
                <a:r>
                  <a:rPr lang="fr-FR" sz="2900" dirty="0"/>
                  <a:t>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12 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h𝑒𝑢𝑟𝑒𝑠</m:t>
                    </m:r>
                  </m:oMath>
                </a14:m>
                <a:endParaRPr lang="en-US" sz="2900" b="0" dirty="0"/>
              </a:p>
              <a:p>
                <a:r>
                  <a:rPr lang="fr-FR" sz="2900" dirty="0"/>
                  <a:t>		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20 </m:t>
                        </m:r>
                      </m:num>
                      <m:den>
                        <m:r>
                          <a:rPr lang="en-US" sz="29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900" b="0" i="1" smtClean="0">
                        <a:latin typeface="Cambria Math" panose="02040503050406030204" pitchFamily="18" charset="0"/>
                      </a:rPr>
                      <m:t>h𝑒𝑢𝑟𝑒𝑠</m:t>
                    </m:r>
                  </m:oMath>
                </a14:m>
                <a:endParaRPr lang="en-US" sz="2900" b="0" dirty="0"/>
              </a:p>
              <a:p>
                <a:r>
                  <a:rPr lang="fr-FR" sz="2900" dirty="0"/>
                  <a:t>		   = 4 </a:t>
                </a:r>
                <a:r>
                  <a:rPr lang="fr-FR" sz="2900" i="1" dirty="0"/>
                  <a:t>heures</a:t>
                </a:r>
              </a:p>
            </p:txBody>
          </p:sp>
        </mc:Choice>
        <mc:Fallback xmlns="">
          <p:sp>
            <p:nvSpPr>
              <p:cNvPr id="2" name="ZoneTexte 1">
                <a:extLst>
                  <a:ext uri="{FF2B5EF4-FFF2-40B4-BE49-F238E27FC236}">
                    <a16:creationId xmlns:a16="http://schemas.microsoft.com/office/drawing/2014/main" id="{B970EDD1-0C90-7FF8-AE78-D398AA186E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" y="406400"/>
                <a:ext cx="10515600" cy="5126340"/>
              </a:xfrm>
              <a:prstGeom prst="rect">
                <a:avLst/>
              </a:prstGeom>
              <a:blipFill>
                <a:blip r:embed="rId2"/>
                <a:stretch>
                  <a:fillRect l="-1217" t="-1189" r="-1971" b="-24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6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6D7AE12-0323-3FF9-C1C1-852F815E5D00}"/>
              </a:ext>
            </a:extLst>
          </p:cNvPr>
          <p:cNvSpPr txBox="1"/>
          <p:nvPr/>
        </p:nvSpPr>
        <p:spPr>
          <a:xfrm>
            <a:off x="863600" y="528320"/>
            <a:ext cx="102717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500" u="sng" dirty="0"/>
              <a:t>Travail en équipe</a:t>
            </a:r>
          </a:p>
          <a:p>
            <a:pPr marL="285750" indent="-285750">
              <a:buFontTx/>
              <a:buChar char="-"/>
            </a:pPr>
            <a:r>
              <a:rPr lang="fr-FR" sz="3000" dirty="0"/>
              <a:t>Faire des nouveaux amis!</a:t>
            </a:r>
          </a:p>
          <a:p>
            <a:pPr marL="285750" indent="-285750">
              <a:buFontTx/>
              <a:buChar char="-"/>
            </a:pPr>
            <a:r>
              <a:rPr lang="fr-FR" sz="3000" dirty="0"/>
              <a:t>Partager nos connaissances</a:t>
            </a:r>
          </a:p>
          <a:p>
            <a:pPr marL="285750" indent="-285750">
              <a:buFontTx/>
              <a:buChar char="-"/>
            </a:pPr>
            <a:r>
              <a:rPr lang="fr-FR" sz="3000" dirty="0"/>
              <a:t>Apprendre comment bien enseigner des concepts aux autres</a:t>
            </a:r>
          </a:p>
          <a:p>
            <a:pPr marL="285750" indent="-285750">
              <a:buFontTx/>
              <a:buChar char="-"/>
            </a:pPr>
            <a:endParaRPr lang="fr-FR" sz="3000" dirty="0"/>
          </a:p>
          <a:p>
            <a:r>
              <a:rPr lang="fr-FR" sz="3000" dirty="0"/>
              <a:t>Important : Patience et collaboration</a:t>
            </a:r>
          </a:p>
          <a:p>
            <a:r>
              <a:rPr lang="fr-FR" sz="3000" dirty="0"/>
              <a:t>Moins important aujourd’hui: Format</a:t>
            </a:r>
          </a:p>
        </p:txBody>
      </p:sp>
      <p:pic>
        <p:nvPicPr>
          <p:cNvPr id="2050" name="Picture 2" descr="The Amazing Race (American TV series) - Wikipedia">
            <a:extLst>
              <a:ext uri="{FF2B5EF4-FFF2-40B4-BE49-F238E27FC236}">
                <a16:creationId xmlns:a16="http://schemas.microsoft.com/office/drawing/2014/main" id="{44557ABB-FCE9-183C-BDE1-D28FAEA6A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415" y="2937599"/>
            <a:ext cx="4120648" cy="229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4751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D6477055-1263-DD42-C780-0B7F49EE5C8C}"/>
              </a:ext>
            </a:extLst>
          </p:cNvPr>
          <p:cNvSpPr txBox="1"/>
          <p:nvPr/>
        </p:nvSpPr>
        <p:spPr>
          <a:xfrm>
            <a:off x="314960" y="518160"/>
            <a:ext cx="71323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500" dirty="0"/>
              <a:t>Choisi un nom d’équipe</a:t>
            </a:r>
          </a:p>
          <a:p>
            <a:pPr marL="342900" indent="-342900">
              <a:buAutoNum type="arabicPeriod"/>
            </a:pPr>
            <a:r>
              <a:rPr lang="fr-FR" sz="2500" dirty="0"/>
              <a:t>Cherche un tableau blanc pour l’équipe, et une feuille lignée pour chaque membre</a:t>
            </a:r>
          </a:p>
          <a:p>
            <a:pPr marL="342900" indent="-342900">
              <a:buAutoNum type="arabicPeriod"/>
            </a:pPr>
            <a:endParaRPr lang="fr-FR" sz="2500" dirty="0"/>
          </a:p>
          <a:p>
            <a:pPr marL="342900" indent="-342900">
              <a:buAutoNum type="arabicPeriod"/>
            </a:pPr>
            <a:endParaRPr lang="fr-FR" sz="2500" dirty="0"/>
          </a:p>
          <a:p>
            <a:pPr marL="342900" indent="-342900">
              <a:buAutoNum type="arabicPeriod"/>
            </a:pPr>
            <a:r>
              <a:rPr lang="fr-FR" sz="2500" dirty="0"/>
              <a:t>Cherche la première question</a:t>
            </a:r>
          </a:p>
          <a:p>
            <a:pPr marL="342900" indent="-342900">
              <a:buAutoNum type="arabicPeriod"/>
            </a:pPr>
            <a:r>
              <a:rPr lang="fr-FR" sz="2500" dirty="0"/>
              <a:t>Une fois que tout le monde dans ton équipe comprend et a copié la résolution de problème, vérifie-la </a:t>
            </a:r>
          </a:p>
          <a:p>
            <a:pPr marL="342900" indent="-342900">
              <a:buAutoNum type="arabicPeriod"/>
            </a:pPr>
            <a:endParaRPr lang="fr-FR" sz="2500" dirty="0"/>
          </a:p>
          <a:p>
            <a:pPr marL="342900" indent="-342900">
              <a:buAutoNum type="arabicPeriod"/>
            </a:pPr>
            <a:endParaRPr lang="fr-FR" sz="2500" dirty="0"/>
          </a:p>
          <a:p>
            <a:pPr marL="342900" indent="-342900">
              <a:buAutoNum type="arabicPeriod"/>
            </a:pPr>
            <a:endParaRPr lang="fr-FR" sz="2500" dirty="0"/>
          </a:p>
          <a:p>
            <a:pPr marL="342900" indent="-342900">
              <a:buAutoNum type="arabicPeriod" startAt="5"/>
            </a:pPr>
            <a:r>
              <a:rPr lang="fr-FR" sz="2500" dirty="0"/>
              <a:t>Cherche la deuxième question</a:t>
            </a:r>
          </a:p>
          <a:p>
            <a:pPr marL="342900" indent="-342900">
              <a:buAutoNum type="arabicPeriod" startAt="5"/>
            </a:pPr>
            <a:r>
              <a:rPr lang="fr-FR" sz="2500" dirty="0"/>
              <a:t>Continue jusqu’à la fin de la période</a:t>
            </a:r>
          </a:p>
        </p:txBody>
      </p:sp>
      <p:pic>
        <p:nvPicPr>
          <p:cNvPr id="3076" name="Picture 4" descr="Amazon Basics Small Dry Erase Whiteboard, Magnetic White Board with Marker  and Magnets - 8.5&quot; x 11&quot;, Plastic/Aluminum Frame : Amazon.ca: Office  Products">
            <a:extLst>
              <a:ext uri="{FF2B5EF4-FFF2-40B4-BE49-F238E27FC236}">
                <a16:creationId xmlns:a16="http://schemas.microsoft.com/office/drawing/2014/main" id="{461AE837-DA68-12ED-3BB3-DA2A29349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595" y="425133"/>
            <a:ext cx="169545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7212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9D4582D0-A9C6-23EC-826B-0E325169D5C7}"/>
              </a:ext>
            </a:extLst>
          </p:cNvPr>
          <p:cNvSpPr txBox="1"/>
          <p:nvPr/>
        </p:nvSpPr>
        <p:spPr>
          <a:xfrm>
            <a:off x="2011680" y="707886"/>
            <a:ext cx="9784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Mathématiques</a:t>
            </a:r>
            <a:r>
              <a:rPr lang="en-US" sz="4000" dirty="0"/>
              <a:t>: </a:t>
            </a:r>
            <a:r>
              <a:rPr lang="en-US" sz="4000" dirty="0" err="1"/>
              <a:t>Jeudi</a:t>
            </a:r>
            <a:r>
              <a:rPr lang="en-US" sz="4000" dirty="0"/>
              <a:t> le 17 </a:t>
            </a:r>
            <a:r>
              <a:rPr lang="en-US" sz="4000" dirty="0" err="1"/>
              <a:t>novembre</a:t>
            </a:r>
            <a:endParaRPr lang="fr-FR" sz="4000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F5390035-9956-C00B-FB18-9B3FFCF37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80"/>
          <a:stretch/>
        </p:blipFill>
        <p:spPr bwMode="auto">
          <a:xfrm>
            <a:off x="3169920" y="1750404"/>
            <a:ext cx="6323330" cy="459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870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0F53B97-CCC9-34A5-5352-B58C0C163E85}"/>
              </a:ext>
            </a:extLst>
          </p:cNvPr>
          <p:cNvSpPr txBox="1"/>
          <p:nvPr/>
        </p:nvSpPr>
        <p:spPr>
          <a:xfrm>
            <a:off x="975360" y="619760"/>
            <a:ext cx="11104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000" dirty="0" err="1"/>
              <a:t>Réchauffement</a:t>
            </a:r>
            <a:endParaRPr lang="en-US" sz="3000" dirty="0"/>
          </a:p>
          <a:p>
            <a:pPr marL="285750" indent="-285750">
              <a:buFontTx/>
              <a:buChar char="-"/>
            </a:pPr>
            <a:r>
              <a:rPr lang="en-US" sz="3000" dirty="0" err="1"/>
              <a:t>Diviser</a:t>
            </a:r>
            <a:r>
              <a:rPr lang="en-US" sz="3000" dirty="0"/>
              <a:t> par </a:t>
            </a:r>
            <a:r>
              <a:rPr lang="en-US" sz="3000" dirty="0" err="1"/>
              <a:t>une</a:t>
            </a:r>
            <a:r>
              <a:rPr lang="en-US" sz="3000" dirty="0"/>
              <a:t> fraction</a:t>
            </a:r>
          </a:p>
          <a:p>
            <a:pPr marL="285750" indent="-285750">
              <a:buFontTx/>
              <a:buChar char="-"/>
            </a:pPr>
            <a:r>
              <a:rPr lang="en-US" sz="3000" dirty="0"/>
              <a:t>Devoirs</a:t>
            </a:r>
          </a:p>
          <a:p>
            <a:pPr marL="285750" indent="-285750">
              <a:buFontTx/>
              <a:buChar char="-"/>
            </a:pPr>
            <a:endParaRPr lang="en-US" sz="3000" dirty="0"/>
          </a:p>
          <a:p>
            <a:r>
              <a:rPr lang="en-US" sz="3000" dirty="0"/>
              <a:t>Plan pour la </a:t>
            </a:r>
            <a:r>
              <a:rPr lang="en-US" sz="3000" dirty="0" err="1"/>
              <a:t>semaine</a:t>
            </a:r>
            <a:r>
              <a:rPr lang="en-US" sz="3000" dirty="0"/>
              <a:t> </a:t>
            </a:r>
            <a:r>
              <a:rPr lang="en-US" sz="3000" dirty="0" err="1"/>
              <a:t>prochaine</a:t>
            </a:r>
            <a:r>
              <a:rPr lang="en-US" sz="3000" dirty="0"/>
              <a:t>?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83045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911A98-23AF-89C1-EF77-B87F96382EF5}"/>
              </a:ext>
            </a:extLst>
          </p:cNvPr>
          <p:cNvSpPr txBox="1"/>
          <p:nvPr/>
        </p:nvSpPr>
        <p:spPr>
          <a:xfrm>
            <a:off x="677636" y="971550"/>
            <a:ext cx="10776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2 x 100</a:t>
            </a:r>
            <a:endParaRPr lang="fr-FR" sz="5000" dirty="0"/>
          </a:p>
        </p:txBody>
      </p:sp>
    </p:spTree>
    <p:extLst>
      <p:ext uri="{BB962C8B-B14F-4D97-AF65-F5344CB8AC3E}">
        <p14:creationId xmlns:p14="http://schemas.microsoft.com/office/powerpoint/2010/main" val="35775803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5A3923C-7B5B-7E8C-3D8D-74154CC1C1B6}"/>
              </a:ext>
            </a:extLst>
          </p:cNvPr>
          <p:cNvSpPr txBox="1"/>
          <p:nvPr/>
        </p:nvSpPr>
        <p:spPr>
          <a:xfrm>
            <a:off x="558800" y="436880"/>
            <a:ext cx="108102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Réchauffement 3.6</a:t>
            </a:r>
          </a:p>
          <a:p>
            <a:endParaRPr lang="fr-FR" sz="3000" dirty="0"/>
          </a:p>
          <a:p>
            <a:r>
              <a:rPr lang="fr-FR" sz="3000" dirty="0"/>
              <a:t>Le long de 3 km de route, il y a un panneau à tous les 750 m (y compris un panneau au d</a:t>
            </a:r>
            <a:r>
              <a:rPr lang="en-US" sz="3000" dirty="0" err="1"/>
              <a:t>ébut</a:t>
            </a:r>
            <a:r>
              <a:rPr lang="en-US" sz="3000" dirty="0"/>
              <a:t>)</a:t>
            </a:r>
            <a:r>
              <a:rPr lang="fr-FR" sz="3000" dirty="0"/>
              <a:t>. Combien de panneaux se trouvent au bord de cette partie de la route?</a:t>
            </a:r>
          </a:p>
          <a:p>
            <a:endParaRPr lang="fr-FR" dirty="0"/>
          </a:p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3C25F66-5433-28D3-8E55-0211C677553E}"/>
                  </a:ext>
                </a:extLst>
              </p:cNvPr>
              <p:cNvSpPr txBox="1"/>
              <p:nvPr/>
            </p:nvSpPr>
            <p:spPr>
              <a:xfrm>
                <a:off x="558800" y="3429000"/>
                <a:ext cx="1089152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# de </a:t>
                </a:r>
                <a:r>
                  <a:rPr lang="en-US" dirty="0" err="1"/>
                  <a:t>panneaux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÷ 750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	         = 4 + 1</a:t>
                </a:r>
              </a:p>
              <a:p>
                <a:r>
                  <a:rPr lang="en-US" dirty="0"/>
                  <a:t>    	         = 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3" name="ZoneTexte 2">
                <a:extLst>
                  <a:ext uri="{FF2B5EF4-FFF2-40B4-BE49-F238E27FC236}">
                    <a16:creationId xmlns:a16="http://schemas.microsoft.com/office/drawing/2014/main" id="{73C25F66-5433-28D3-8E55-0211C67755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3429000"/>
                <a:ext cx="10891520" cy="923330"/>
              </a:xfrm>
              <a:prstGeom prst="rect">
                <a:avLst/>
              </a:prstGeom>
              <a:blipFill>
                <a:blip r:embed="rId2"/>
                <a:stretch>
                  <a:fillRect l="-504" t="-3974" b="-927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42611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546A1B0-E6FF-29D0-46C7-7352A1BAAA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412"/>
          <a:stretch/>
        </p:blipFill>
        <p:spPr>
          <a:xfrm>
            <a:off x="1778000" y="1376003"/>
            <a:ext cx="2771600" cy="410599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57440C-8A78-5D5A-00BF-1828CCC91A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1"/>
          <a:stretch/>
        </p:blipFill>
        <p:spPr>
          <a:xfrm>
            <a:off x="5415280" y="1690739"/>
            <a:ext cx="5586804" cy="347651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7BAD704-4835-EB3F-2192-B37FC648062B}"/>
              </a:ext>
            </a:extLst>
          </p:cNvPr>
          <p:cNvSpPr txBox="1"/>
          <p:nvPr/>
        </p:nvSpPr>
        <p:spPr>
          <a:xfrm>
            <a:off x="1778000" y="758175"/>
            <a:ext cx="9276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/>
              <a:t>20 ÷ 5 = ?</a:t>
            </a:r>
            <a:endParaRPr lang="fr-FR" sz="45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20E2217-BB37-4E78-4B00-3594F3D53AE3}"/>
              </a:ext>
            </a:extLst>
          </p:cNvPr>
          <p:cNvSpPr txBox="1"/>
          <p:nvPr/>
        </p:nvSpPr>
        <p:spPr>
          <a:xfrm>
            <a:off x="650240" y="5694004"/>
            <a:ext cx="9794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Combien</a:t>
            </a:r>
            <a:r>
              <a:rPr lang="en-US" sz="3000" dirty="0"/>
              <a:t> de </a:t>
            </a:r>
            <a:r>
              <a:rPr lang="en-US" sz="3000" dirty="0" err="1"/>
              <a:t>fois</a:t>
            </a:r>
            <a:r>
              <a:rPr lang="en-US" sz="3000" dirty="0"/>
              <a:t> </a:t>
            </a:r>
            <a:r>
              <a:rPr lang="en-US" sz="3000" dirty="0" err="1"/>
              <a:t>est-ce</a:t>
            </a:r>
            <a:r>
              <a:rPr lang="en-US" sz="3000" dirty="0"/>
              <a:t> que 5 </a:t>
            </a:r>
            <a:r>
              <a:rPr lang="en-US" sz="3000" dirty="0" err="1"/>
              <a:t>rentre</a:t>
            </a:r>
            <a:r>
              <a:rPr lang="en-US" sz="3000" dirty="0"/>
              <a:t> dans 20?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76624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ree Part Pie Chart transparent PNG - StickPNG">
            <a:extLst>
              <a:ext uri="{FF2B5EF4-FFF2-40B4-BE49-F238E27FC236}">
                <a16:creationId xmlns:a16="http://schemas.microsoft.com/office/drawing/2014/main" id="{C5696118-205F-1B3D-C6D4-45720343C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080" y="1760220"/>
            <a:ext cx="333756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ree Part Pie Chart transparent PNG - StickPNG">
            <a:extLst>
              <a:ext uri="{FF2B5EF4-FFF2-40B4-BE49-F238E27FC236}">
                <a16:creationId xmlns:a16="http://schemas.microsoft.com/office/drawing/2014/main" id="{DD04573B-3065-2696-2AC4-6BD5D17C3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2" y="1628140"/>
            <a:ext cx="3601720" cy="360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052A555-024A-80F2-D376-8EBAAD73D8AC}"/>
              </a:ext>
            </a:extLst>
          </p:cNvPr>
          <p:cNvSpPr txBox="1"/>
          <p:nvPr/>
        </p:nvSpPr>
        <p:spPr>
          <a:xfrm>
            <a:off x="1536702" y="640080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2 ÷ 1/3 = 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6456144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raction Circles - Class Playground">
            <a:extLst>
              <a:ext uri="{FF2B5EF4-FFF2-40B4-BE49-F238E27FC236}">
                <a16:creationId xmlns:a16="http://schemas.microsoft.com/office/drawing/2014/main" id="{079183C8-10AF-B231-1004-6648FCA5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524000"/>
            <a:ext cx="2834640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action Circles - Class Playground">
            <a:extLst>
              <a:ext uri="{FF2B5EF4-FFF2-40B4-BE49-F238E27FC236}">
                <a16:creationId xmlns:a16="http://schemas.microsoft.com/office/drawing/2014/main" id="{4F64C4FC-C768-078C-976F-2CC53A9DE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24000"/>
            <a:ext cx="2976880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raction Circles - Class Playground">
            <a:extLst>
              <a:ext uri="{FF2B5EF4-FFF2-40B4-BE49-F238E27FC236}">
                <a16:creationId xmlns:a16="http://schemas.microsoft.com/office/drawing/2014/main" id="{4801D16A-99F7-81FB-5BF9-D5E57DF4A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60" y="1452880"/>
            <a:ext cx="2976880" cy="297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9F8E6C-6645-4D20-5814-6F6E28107701}"/>
              </a:ext>
            </a:extLst>
          </p:cNvPr>
          <p:cNvSpPr txBox="1"/>
          <p:nvPr/>
        </p:nvSpPr>
        <p:spPr>
          <a:xfrm>
            <a:off x="1049022" y="467360"/>
            <a:ext cx="873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3 ÷ 3/5 = ? 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0023787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31D4BF7-6685-4834-5CAE-91396112DD01}"/>
              </a:ext>
            </a:extLst>
          </p:cNvPr>
          <p:cNvSpPr txBox="1"/>
          <p:nvPr/>
        </p:nvSpPr>
        <p:spPr>
          <a:xfrm>
            <a:off x="457200" y="257949"/>
            <a:ext cx="10901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Pour </a:t>
            </a:r>
            <a:r>
              <a:rPr lang="en-US" sz="3000" dirty="0" err="1"/>
              <a:t>diviser</a:t>
            </a:r>
            <a:r>
              <a:rPr lang="en-US" sz="3000" dirty="0"/>
              <a:t> par </a:t>
            </a:r>
            <a:r>
              <a:rPr lang="en-US" sz="3000" dirty="0" err="1"/>
              <a:t>une</a:t>
            </a:r>
            <a:r>
              <a:rPr lang="en-US" sz="3000" dirty="0"/>
              <a:t> fraction, on </a:t>
            </a:r>
            <a:r>
              <a:rPr lang="en-US" sz="3000" dirty="0" err="1"/>
              <a:t>peut</a:t>
            </a:r>
            <a:r>
              <a:rPr lang="en-US" sz="3000" dirty="0"/>
              <a:t> </a:t>
            </a:r>
            <a:r>
              <a:rPr lang="en-US" sz="3000" dirty="0" err="1"/>
              <a:t>inveser</a:t>
            </a:r>
            <a:r>
              <a:rPr lang="en-US" sz="3000" dirty="0"/>
              <a:t> la fraction et changer le </a:t>
            </a:r>
            <a:r>
              <a:rPr lang="en-US" sz="3000" dirty="0" err="1"/>
              <a:t>signe</a:t>
            </a:r>
            <a:r>
              <a:rPr lang="en-US" sz="3000" dirty="0"/>
              <a:t> à un </a:t>
            </a:r>
            <a:r>
              <a:rPr lang="en-US" sz="3000" dirty="0" err="1"/>
              <a:t>signe</a:t>
            </a:r>
            <a:r>
              <a:rPr lang="en-US" sz="3000" dirty="0"/>
              <a:t> de multiplication.</a:t>
            </a:r>
            <a:endParaRPr lang="fr-FR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86EAEA0-2F88-FF6B-896B-A8DA9D23069B}"/>
                  </a:ext>
                </a:extLst>
              </p:cNvPr>
              <p:cNvSpPr txBox="1"/>
              <p:nvPr/>
            </p:nvSpPr>
            <p:spPr>
              <a:xfrm>
                <a:off x="863600" y="1584960"/>
                <a:ext cx="10495280" cy="5015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 </m:t>
                    </m:r>
                    <m:f>
                      <m:f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FR" sz="3000" dirty="0"/>
                  <a:t> </a:t>
                </a:r>
              </a:p>
              <a:p>
                <a:endParaRPr lang="fr-FR" sz="3000" dirty="0"/>
              </a:p>
              <a:p>
                <a:r>
                  <a:rPr lang="en-US" sz="3000" b="0" dirty="0"/>
                  <a:t>=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12 </m:t>
                    </m:r>
                    <m:r>
                      <a:rPr lang="en-US" sz="3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  <m:f>
                      <m:f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3000" dirty="0"/>
                  <a:t> </a:t>
                </a:r>
              </a:p>
              <a:p>
                <a:endParaRPr lang="fr-FR" sz="3000" dirty="0"/>
              </a:p>
              <a:p>
                <a:r>
                  <a:rPr lang="fr-FR" sz="3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fr-FR" sz="3000" dirty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fr-FR" sz="3000" dirty="0"/>
              </a:p>
              <a:p>
                <a:endParaRPr lang="fr-FR" sz="3000" dirty="0"/>
              </a:p>
              <a:p>
                <a:r>
                  <a:rPr lang="fr-FR" sz="30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3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84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000" b="0" dirty="0"/>
              </a:p>
              <a:p>
                <a:endParaRPr lang="fr-FR" sz="3000" dirty="0"/>
              </a:p>
              <a:p>
                <a:r>
                  <a:rPr lang="fr-FR" sz="3000" dirty="0"/>
                  <a:t>= 28</a:t>
                </a:r>
              </a:p>
            </p:txBody>
          </p:sp>
        </mc:Choice>
        <mc:Fallback xmlns="">
          <p:sp>
            <p:nvSpPr>
              <p:cNvPr id="4" name="ZoneTexte 3">
                <a:extLst>
                  <a:ext uri="{FF2B5EF4-FFF2-40B4-BE49-F238E27FC236}">
                    <a16:creationId xmlns:a16="http://schemas.microsoft.com/office/drawing/2014/main" id="{C86EAEA0-2F88-FF6B-896B-A8DA9D230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00" y="1584960"/>
                <a:ext cx="10495280" cy="5015091"/>
              </a:xfrm>
              <a:prstGeom prst="rect">
                <a:avLst/>
              </a:prstGeom>
              <a:blipFill>
                <a:blip r:embed="rId2"/>
                <a:stretch>
                  <a:fillRect l="-1395" b="-27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72033DD7-FD00-AA39-648A-0627C3CF04CD}"/>
              </a:ext>
            </a:extLst>
          </p:cNvPr>
          <p:cNvSpPr txBox="1"/>
          <p:nvPr/>
        </p:nvSpPr>
        <p:spPr>
          <a:xfrm>
            <a:off x="731520" y="447040"/>
            <a:ext cx="1061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J’ai un sac de pépites au chocolat. En tout, il y a 6 tasses de pépites dedans. Si j’ai besoin d’un tiers (1/3) de tasse de pépites pour faire une recette, combien de recettes est-ce que je peux préparer?</a:t>
            </a:r>
          </a:p>
        </p:txBody>
      </p:sp>
      <p:pic>
        <p:nvPicPr>
          <p:cNvPr id="4098" name="Picture 2" descr="Clarenville Co-op - Hershey's Chipits Pure Semi-Sweet Chocolate Chips, 1.2  kg">
            <a:extLst>
              <a:ext uri="{FF2B5EF4-FFF2-40B4-BE49-F238E27FC236}">
                <a16:creationId xmlns:a16="http://schemas.microsoft.com/office/drawing/2014/main" id="{678565F8-19D2-FA9E-3DAF-4DEA0E89A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2012950"/>
            <a:ext cx="4398010" cy="43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0AE7682-4B34-8F0A-EFBA-8BC28C56A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536" y="4211955"/>
            <a:ext cx="2673487" cy="19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071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BB46CD1-3B39-BD85-1D1D-A75D47C9474B}"/>
              </a:ext>
            </a:extLst>
          </p:cNvPr>
          <p:cNvSpPr txBox="1"/>
          <p:nvPr/>
        </p:nvSpPr>
        <p:spPr>
          <a:xfrm>
            <a:off x="787400" y="406400"/>
            <a:ext cx="1061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/>
              <a:t>J’ai un sac de pépites au chocolat. En tout, il y a 6 tasses de pépites dedans. Si j’utilise un tier (1/3) du sac pour faire du glaçage, combien de tasse est-ce que j’utilise ?</a:t>
            </a:r>
          </a:p>
        </p:txBody>
      </p:sp>
      <p:pic>
        <p:nvPicPr>
          <p:cNvPr id="3" name="Picture 2" descr="Clarenville Co-op - Hershey's Chipits Pure Semi-Sweet Chocolate Chips, 1.2  kg">
            <a:extLst>
              <a:ext uri="{FF2B5EF4-FFF2-40B4-BE49-F238E27FC236}">
                <a16:creationId xmlns:a16="http://schemas.microsoft.com/office/drawing/2014/main" id="{534BA278-C7FF-759C-82B3-31DBBEFF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" y="2012950"/>
            <a:ext cx="4398010" cy="43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24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FB4242-4F7B-2363-72C3-E58B97F0B6B8}"/>
              </a:ext>
            </a:extLst>
          </p:cNvPr>
          <p:cNvSpPr txBox="1"/>
          <p:nvPr/>
        </p:nvSpPr>
        <p:spPr>
          <a:xfrm>
            <a:off x="650240" y="640080"/>
            <a:ext cx="107492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Devoir Teams – </a:t>
            </a:r>
            <a:r>
              <a:rPr lang="en-US" sz="4000" dirty="0" err="1"/>
              <a:t>Diviser</a:t>
            </a:r>
            <a:r>
              <a:rPr lang="en-US" sz="4000" dirty="0"/>
              <a:t> par </a:t>
            </a:r>
            <a:r>
              <a:rPr lang="en-US" sz="4000" dirty="0" err="1"/>
              <a:t>une</a:t>
            </a:r>
            <a:r>
              <a:rPr lang="en-US" sz="4000" dirty="0"/>
              <a:t> fraction</a:t>
            </a:r>
          </a:p>
          <a:p>
            <a:endParaRPr lang="en-US" sz="4000" dirty="0"/>
          </a:p>
          <a:p>
            <a:r>
              <a:rPr lang="en-US" sz="4000" dirty="0"/>
              <a:t>À </a:t>
            </a:r>
            <a:r>
              <a:rPr lang="en-US" sz="4000" dirty="0" err="1"/>
              <a:t>remettre</a:t>
            </a:r>
            <a:r>
              <a:rPr lang="en-US" sz="4000" dirty="0"/>
              <a:t> par </a:t>
            </a:r>
            <a:r>
              <a:rPr lang="en-US" sz="4000" dirty="0" err="1"/>
              <a:t>vendredi</a:t>
            </a:r>
            <a:r>
              <a:rPr lang="en-US" sz="4000" dirty="0"/>
              <a:t> </a:t>
            </a:r>
            <a:r>
              <a:rPr lang="en-US" sz="4000" dirty="0" err="1"/>
              <a:t>soir</a:t>
            </a:r>
            <a:endParaRPr lang="en-US" sz="4000" dirty="0"/>
          </a:p>
          <a:p>
            <a:endParaRPr lang="en-US" sz="4000" dirty="0"/>
          </a:p>
          <a:p>
            <a:r>
              <a:rPr lang="en-US" sz="3000" u="sng" dirty="0" err="1"/>
              <a:t>Stratégies</a:t>
            </a:r>
            <a:r>
              <a:rPr lang="en-US" sz="3000" u="sng" dirty="0"/>
              <a:t> de travail</a:t>
            </a:r>
          </a:p>
          <a:p>
            <a:pPr marL="342900" indent="-342900">
              <a:buAutoNum type="arabicPeriod"/>
            </a:pPr>
            <a:r>
              <a:rPr lang="en-US" sz="3000" dirty="0" err="1"/>
              <a:t>Demande</a:t>
            </a:r>
            <a:r>
              <a:rPr lang="en-US" sz="3000" dirty="0"/>
              <a:t> à la </a:t>
            </a:r>
            <a:r>
              <a:rPr lang="en-US" sz="3000" dirty="0" err="1"/>
              <a:t>personne</a:t>
            </a:r>
            <a:r>
              <a:rPr lang="en-US" sz="3000" dirty="0"/>
              <a:t> à </a:t>
            </a:r>
            <a:r>
              <a:rPr lang="en-US" sz="3000" dirty="0" err="1"/>
              <a:t>côté</a:t>
            </a:r>
            <a:r>
              <a:rPr lang="en-US" sz="3000" dirty="0"/>
              <a:t> de </a:t>
            </a:r>
            <a:r>
              <a:rPr lang="en-US" sz="3000" dirty="0" err="1"/>
              <a:t>toi</a:t>
            </a:r>
            <a:endParaRPr lang="en-US" sz="3000" dirty="0"/>
          </a:p>
          <a:p>
            <a:pPr marL="342900" indent="-342900">
              <a:buAutoNum type="arabicPeriod"/>
            </a:pPr>
            <a:r>
              <a:rPr lang="en-US" sz="3000" dirty="0" err="1"/>
              <a:t>Demande</a:t>
            </a:r>
            <a:r>
              <a:rPr lang="en-US" sz="3000" dirty="0"/>
              <a:t> à un </a:t>
            </a:r>
            <a:r>
              <a:rPr lang="en-US" sz="3000" dirty="0" err="1"/>
              <a:t>autre</a:t>
            </a:r>
            <a:r>
              <a:rPr lang="en-US" sz="3000" dirty="0"/>
              <a:t> </a:t>
            </a:r>
            <a:r>
              <a:rPr lang="en-US" sz="3000" dirty="0" err="1"/>
              <a:t>groupe</a:t>
            </a:r>
            <a:endParaRPr lang="en-US" sz="3000" dirty="0"/>
          </a:p>
          <a:p>
            <a:pPr marL="342900" indent="-342900">
              <a:buAutoNum type="arabicPeriod"/>
            </a:pPr>
            <a:r>
              <a:rPr lang="en-US" sz="3000" dirty="0" err="1"/>
              <a:t>Lève</a:t>
            </a:r>
            <a:r>
              <a:rPr lang="en-US" sz="3000" dirty="0"/>
              <a:t> ta main et attends un </a:t>
            </a:r>
            <a:r>
              <a:rPr lang="en-US" sz="3000" dirty="0" err="1"/>
              <a:t>adulte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194153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911A98-23AF-89C1-EF77-B87F96382EF5}"/>
              </a:ext>
            </a:extLst>
          </p:cNvPr>
          <p:cNvSpPr txBox="1"/>
          <p:nvPr/>
        </p:nvSpPr>
        <p:spPr>
          <a:xfrm>
            <a:off x="677636" y="971550"/>
            <a:ext cx="10776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50 x 100</a:t>
            </a:r>
            <a:endParaRPr lang="fr-FR" sz="5000" dirty="0"/>
          </a:p>
        </p:txBody>
      </p:sp>
    </p:spTree>
    <p:extLst>
      <p:ext uri="{BB962C8B-B14F-4D97-AF65-F5344CB8AC3E}">
        <p14:creationId xmlns:p14="http://schemas.microsoft.com/office/powerpoint/2010/main" val="189983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4911A98-23AF-89C1-EF77-B87F96382EF5}"/>
              </a:ext>
            </a:extLst>
          </p:cNvPr>
          <p:cNvSpPr txBox="1"/>
          <p:nvPr/>
        </p:nvSpPr>
        <p:spPr>
          <a:xfrm>
            <a:off x="677636" y="971550"/>
            <a:ext cx="107768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2100 x 500000</a:t>
            </a:r>
            <a:endParaRPr lang="fr-FR" sz="5000" dirty="0"/>
          </a:p>
        </p:txBody>
      </p:sp>
    </p:spTree>
    <p:extLst>
      <p:ext uri="{BB962C8B-B14F-4D97-AF65-F5344CB8AC3E}">
        <p14:creationId xmlns:p14="http://schemas.microsoft.com/office/powerpoint/2010/main" val="375383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1CAD520-6D77-68F6-F8E1-397BA5D61C98}"/>
              </a:ext>
            </a:extLst>
          </p:cNvPr>
          <p:cNvSpPr txBox="1"/>
          <p:nvPr/>
        </p:nvSpPr>
        <p:spPr>
          <a:xfrm>
            <a:off x="1066800" y="457200"/>
            <a:ext cx="90805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Lorsqu’on</a:t>
            </a:r>
            <a:r>
              <a:rPr lang="en-US" sz="3000" dirty="0"/>
              <a:t> </a:t>
            </a:r>
            <a:r>
              <a:rPr lang="en-US" sz="3000" dirty="0" err="1"/>
              <a:t>multiplie</a:t>
            </a:r>
            <a:r>
              <a:rPr lang="en-US" sz="3000" dirty="0"/>
              <a:t> des grands </a:t>
            </a:r>
            <a:r>
              <a:rPr lang="en-US" sz="3000" dirty="0" err="1"/>
              <a:t>nombres</a:t>
            </a:r>
            <a:r>
              <a:rPr lang="en-US" sz="3000" dirty="0"/>
              <a:t>, on </a:t>
            </a:r>
            <a:r>
              <a:rPr lang="en-US" sz="3000" dirty="0" err="1"/>
              <a:t>peut</a:t>
            </a:r>
            <a:r>
              <a:rPr lang="en-US" sz="3000" dirty="0"/>
              <a:t> les </a:t>
            </a:r>
            <a:r>
              <a:rPr lang="en-US" sz="3000" dirty="0" err="1"/>
              <a:t>separer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 deux parties – </a:t>
            </a:r>
            <a:r>
              <a:rPr lang="en-US" sz="3000" dirty="0" err="1"/>
              <a:t>une</a:t>
            </a:r>
            <a:r>
              <a:rPr lang="en-US" sz="3000" dirty="0"/>
              <a:t> avec le chiffre de </a:t>
            </a:r>
            <a:r>
              <a:rPr lang="en-US" sz="3000" dirty="0" err="1"/>
              <a:t>valeur</a:t>
            </a:r>
            <a:r>
              <a:rPr lang="en-US" sz="3000" dirty="0"/>
              <a:t>, </a:t>
            </a:r>
            <a:r>
              <a:rPr lang="en-US" sz="3000" dirty="0" err="1"/>
              <a:t>l’autre</a:t>
            </a:r>
            <a:r>
              <a:rPr lang="en-US" sz="3000" dirty="0"/>
              <a:t> avec le </a:t>
            </a:r>
            <a:r>
              <a:rPr lang="en-US" sz="3000" dirty="0" err="1"/>
              <a:t>multiplicateur</a:t>
            </a:r>
            <a:r>
              <a:rPr lang="en-US" sz="3000" dirty="0"/>
              <a:t> – pour </a:t>
            </a:r>
            <a:r>
              <a:rPr lang="en-US" sz="3000" dirty="0" err="1"/>
              <a:t>faciliter</a:t>
            </a:r>
            <a:r>
              <a:rPr lang="en-US" sz="3000" dirty="0"/>
              <a:t> le </a:t>
            </a:r>
            <a:r>
              <a:rPr lang="en-US" sz="3000" dirty="0" err="1"/>
              <a:t>calcul</a:t>
            </a:r>
            <a:r>
              <a:rPr lang="en-US" sz="3000" dirty="0"/>
              <a:t> mental.</a:t>
            </a:r>
          </a:p>
          <a:p>
            <a:endParaRPr lang="en-US" sz="3000" dirty="0"/>
          </a:p>
          <a:p>
            <a:r>
              <a:rPr lang="en-US" sz="3000" dirty="0" err="1"/>
              <a:t>Ie</a:t>
            </a:r>
            <a:r>
              <a:rPr lang="en-US" sz="3000" dirty="0"/>
              <a:t>:  </a:t>
            </a:r>
            <a:r>
              <a:rPr lang="en-US" sz="3000" dirty="0">
                <a:solidFill>
                  <a:srgbClr val="0070C0"/>
                </a:solidFill>
              </a:rPr>
              <a:t>35000</a:t>
            </a:r>
            <a:r>
              <a:rPr lang="en-US" sz="3000" dirty="0"/>
              <a:t> x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40</a:t>
            </a:r>
            <a:r>
              <a:rPr lang="en-US" sz="3000" dirty="0"/>
              <a:t>  </a:t>
            </a:r>
          </a:p>
          <a:p>
            <a:r>
              <a:rPr lang="en-US" sz="3000" dirty="0"/>
              <a:t>   =  </a:t>
            </a:r>
            <a:r>
              <a:rPr lang="en-US" sz="3000" dirty="0">
                <a:solidFill>
                  <a:srgbClr val="0070C0"/>
                </a:solidFill>
              </a:rPr>
              <a:t>35 x </a:t>
            </a:r>
            <a:r>
              <a:rPr lang="en-US" sz="3000" dirty="0"/>
              <a:t> 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4 x </a:t>
            </a:r>
            <a:r>
              <a:rPr lang="en-US" sz="3000" dirty="0">
                <a:solidFill>
                  <a:srgbClr val="0070C0"/>
                </a:solidFill>
              </a:rPr>
              <a:t>1000 </a:t>
            </a:r>
            <a:r>
              <a:rPr lang="en-US" sz="3000" dirty="0"/>
              <a:t>x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</a:rPr>
              <a:t>x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10</a:t>
            </a:r>
          </a:p>
          <a:p>
            <a:r>
              <a:rPr lang="en-US" sz="30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3000" dirty="0"/>
              <a:t>=  140 x 10 000</a:t>
            </a:r>
          </a:p>
          <a:p>
            <a:r>
              <a:rPr lang="en-US" sz="3000" dirty="0"/>
              <a:t>   =  1 400 000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304914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6A736AA4BAC409747E4F2E4C3CEA3" ma:contentTypeVersion="13" ma:contentTypeDescription="Create a new document." ma:contentTypeScope="" ma:versionID="aa7dd8d5cd1e7f9d8c3bc0431a592a6e">
  <xsd:schema xmlns:xsd="http://www.w3.org/2001/XMLSchema" xmlns:xs="http://www.w3.org/2001/XMLSchema" xmlns:p="http://schemas.microsoft.com/office/2006/metadata/properties" xmlns:ns3="5d0b3069-edfe-4b0a-9f6c-9d4e2df3ab89" xmlns:ns4="3ddffedc-de26-42e5-8bcc-b4a2b6da086d" targetNamespace="http://schemas.microsoft.com/office/2006/metadata/properties" ma:root="true" ma:fieldsID="e1f943da13e0b36fd7740fe72033fa50" ns3:_="" ns4:_="">
    <xsd:import namespace="5d0b3069-edfe-4b0a-9f6c-9d4e2df3ab89"/>
    <xsd:import namespace="3ddffedc-de26-42e5-8bcc-b4a2b6da08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b3069-edfe-4b0a-9f6c-9d4e2df3ab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ffedc-de26-42e5-8bcc-b4a2b6da08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FDB6CE-5749-40EB-9FE0-A4DAD58F97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E280BE-F83D-45C9-91ED-35C74ADA8AD7}">
  <ds:schemaRefs>
    <ds:schemaRef ds:uri="http://purl.org/dc/elements/1.1/"/>
    <ds:schemaRef ds:uri="http://schemas.microsoft.com/office/infopath/2007/PartnerControls"/>
    <ds:schemaRef ds:uri="3ddffedc-de26-42e5-8bcc-b4a2b6da086d"/>
    <ds:schemaRef ds:uri="http://purl.org/dc/terms/"/>
    <ds:schemaRef ds:uri="http://schemas.microsoft.com/office/2006/metadata/properties"/>
    <ds:schemaRef ds:uri="http://schemas.microsoft.com/office/2006/documentManagement/types"/>
    <ds:schemaRef ds:uri="5d0b3069-edfe-4b0a-9f6c-9d4e2df3ab8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0D62C2-19F9-4523-96FB-A400AB5320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0b3069-edfe-4b0a-9f6c-9d4e2df3ab89"/>
    <ds:schemaRef ds:uri="3ddffedc-de26-42e5-8bcc-b4a2b6da0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15647</TotalTime>
  <Words>1487</Words>
  <Application>Microsoft Office PowerPoint</Application>
  <PresentationFormat>Grand écran</PresentationFormat>
  <Paragraphs>264</Paragraphs>
  <Slides>67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Krist, Jadine  (DSF-S)</dc:creator>
  <cp:lastModifiedBy>Krist, Jadine  (DSF-S)</cp:lastModifiedBy>
  <cp:revision>6</cp:revision>
  <dcterms:created xsi:type="dcterms:W3CDTF">2022-11-09T01:17:16Z</dcterms:created>
  <dcterms:modified xsi:type="dcterms:W3CDTF">2022-11-21T00:49:42Z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0x01010015A6A736AA4BAC409747E4F2E4C3CEA3</vt:lpwstr>
  </property>
</Properties>
</file>