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58" r:id="rId4"/>
    <p:sldId id="261" r:id="rId5"/>
    <p:sldId id="259" r:id="rId6"/>
    <p:sldId id="262" r:id="rId7"/>
    <p:sldId id="263" r:id="rId8"/>
    <p:sldId id="264" r:id="rId9"/>
    <p:sldId id="265" r:id="rId10"/>
    <p:sldId id="266" r:id="rId1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19344"/>
    <a:srgbClr val="0CB8B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notesViewPr>
    <p:cSldViewPr>
      <p:cViewPr varScale="1">
        <p:scale>
          <a:sx n="56" d="100"/>
          <a:sy n="56" d="100"/>
        </p:scale>
        <p:origin x="-1812"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C9B939-0AF6-468F-B7FC-B73EC1BAA5CF}" type="datetimeFigureOut">
              <a:rPr lang="fr-FR" smtClean="0"/>
              <a:pPr/>
              <a:t>09/11/2010</a:t>
            </a:fld>
            <a:endParaRPr lang="fr-CA"/>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84D157-D595-400C-9BFF-ED57557E359C}" type="slidenum">
              <a:rPr lang="fr-CA" smtClean="0"/>
              <a:pPr/>
              <a:t>‹N°›</a:t>
            </a:fld>
            <a:endParaRPr lang="fr-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CA"/>
          </a:p>
        </p:txBody>
      </p:sp>
      <p:sp>
        <p:nvSpPr>
          <p:cNvPr id="4" name="Espace réservé du numéro de diapositive 3"/>
          <p:cNvSpPr>
            <a:spLocks noGrp="1"/>
          </p:cNvSpPr>
          <p:nvPr>
            <p:ph type="sldNum" sz="quarter" idx="10"/>
          </p:nvPr>
        </p:nvSpPr>
        <p:spPr/>
        <p:txBody>
          <a:bodyPr/>
          <a:lstStyle/>
          <a:p>
            <a:fld id="{5484D157-D595-400C-9BFF-ED57557E359C}" type="slidenum">
              <a:rPr lang="fr-CA" smtClean="0"/>
              <a:pPr/>
              <a:t>1</a:t>
            </a:fld>
            <a:endParaRPr lang="fr-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fr-FR" smtClean="0"/>
              <a:t>Cliquez pour modifier le style du titre</a:t>
            </a:r>
            <a:endParaRPr kumimoji="0" lang="en-US"/>
          </a:p>
        </p:txBody>
      </p:sp>
      <p:sp>
        <p:nvSpPr>
          <p:cNvPr id="28" name="Espace réservé de la date 27"/>
          <p:cNvSpPr>
            <a:spLocks noGrp="1"/>
          </p:cNvSpPr>
          <p:nvPr>
            <p:ph type="dt" sz="half" idx="10"/>
          </p:nvPr>
        </p:nvSpPr>
        <p:spPr/>
        <p:txBody>
          <a:bodyPr/>
          <a:lstStyle/>
          <a:p>
            <a:fld id="{6B1EC407-F047-48E1-9317-AEEDC7C2BB76}" type="datetimeFigureOut">
              <a:rPr lang="fr-FR" smtClean="0"/>
              <a:pPr/>
              <a:t>09/11/2010</a:t>
            </a:fld>
            <a:endParaRPr lang="fr-CA"/>
          </a:p>
        </p:txBody>
      </p:sp>
      <p:sp>
        <p:nvSpPr>
          <p:cNvPr id="17" name="Espace réservé du pied de page 16"/>
          <p:cNvSpPr>
            <a:spLocks noGrp="1"/>
          </p:cNvSpPr>
          <p:nvPr>
            <p:ph type="ftr" sz="quarter" idx="11"/>
          </p:nvPr>
        </p:nvSpPr>
        <p:spPr/>
        <p:txBody>
          <a:bodyPr/>
          <a:lstStyle/>
          <a:p>
            <a:endParaRPr lang="fr-CA"/>
          </a:p>
        </p:txBody>
      </p:sp>
      <p:sp>
        <p:nvSpPr>
          <p:cNvPr id="29" name="Espace réservé du numéro de diapositive 28"/>
          <p:cNvSpPr>
            <a:spLocks noGrp="1"/>
          </p:cNvSpPr>
          <p:nvPr>
            <p:ph type="sldNum" sz="quarter" idx="12"/>
          </p:nvPr>
        </p:nvSpPr>
        <p:spPr/>
        <p:txBody>
          <a:bodyPr/>
          <a:lstStyle/>
          <a:p>
            <a:fld id="{7F04B20F-1322-4D15-9B50-377EFC7AFF96}" type="slidenum">
              <a:rPr lang="fr-CA" smtClean="0"/>
              <a:pPr/>
              <a:t>‹N°›</a:t>
            </a:fld>
            <a:endParaRPr lang="fr-CA"/>
          </a:p>
        </p:txBody>
      </p:sp>
      <p:sp>
        <p:nvSpPr>
          <p:cNvPr id="9" name="Sous-titr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6B1EC407-F047-48E1-9317-AEEDC7C2BB76}" type="datetimeFigureOut">
              <a:rPr lang="fr-FR" smtClean="0"/>
              <a:pPr/>
              <a:t>09/11/2010</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7F04B20F-1322-4D15-9B50-377EFC7AFF96}" type="slidenum">
              <a:rPr lang="fr-CA" smtClean="0"/>
              <a:pPr/>
              <a:t>‹N°›</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6B1EC407-F047-48E1-9317-AEEDC7C2BB76}" type="datetimeFigureOut">
              <a:rPr lang="fr-FR" smtClean="0"/>
              <a:pPr/>
              <a:t>09/11/2010</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7F04B20F-1322-4D15-9B50-377EFC7AFF96}" type="slidenum">
              <a:rPr lang="fr-CA" smtClean="0"/>
              <a:pPr/>
              <a:t>‹N°›</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6B1EC407-F047-48E1-9317-AEEDC7C2BB76}" type="datetimeFigureOut">
              <a:rPr lang="fr-FR" smtClean="0"/>
              <a:pPr/>
              <a:t>09/11/2010</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7F04B20F-1322-4D15-9B50-377EFC7AFF96}" type="slidenum">
              <a:rPr lang="fr-CA" smtClean="0"/>
              <a:pPr/>
              <a:t>‹N°›</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3">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6B1EC407-F047-48E1-9317-AEEDC7C2BB76}" type="datetimeFigureOut">
              <a:rPr lang="fr-FR" smtClean="0"/>
              <a:pPr/>
              <a:t>09/11/2010</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a:xfrm>
            <a:off x="7924800" y="6416675"/>
            <a:ext cx="762000" cy="365125"/>
          </a:xfrm>
        </p:spPr>
        <p:txBody>
          <a:bodyPr/>
          <a:lstStyle/>
          <a:p>
            <a:fld id="{7F04B20F-1322-4D15-9B50-377EFC7AFF96}" type="slidenum">
              <a:rPr lang="fr-CA" smtClean="0"/>
              <a:pPr/>
              <a:t>‹N°›</a:t>
            </a:fld>
            <a:endParaRPr lang="fr-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6B1EC407-F047-48E1-9317-AEEDC7C2BB76}" type="datetimeFigureOut">
              <a:rPr lang="fr-FR" smtClean="0"/>
              <a:pPr/>
              <a:t>09/11/2010</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7F04B20F-1322-4D15-9B50-377EFC7AFF96}" type="slidenum">
              <a:rPr lang="fr-CA" smtClean="0"/>
              <a:pPr/>
              <a:t>‹N°›</a:t>
            </a:fld>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6B1EC407-F047-48E1-9317-AEEDC7C2BB76}" type="datetimeFigureOut">
              <a:rPr lang="fr-FR" smtClean="0"/>
              <a:pPr/>
              <a:t>09/11/2010</a:t>
            </a:fld>
            <a:endParaRPr lang="fr-CA"/>
          </a:p>
        </p:txBody>
      </p:sp>
      <p:sp>
        <p:nvSpPr>
          <p:cNvPr id="8" name="Espace réservé du pied de page 7"/>
          <p:cNvSpPr>
            <a:spLocks noGrp="1"/>
          </p:cNvSpPr>
          <p:nvPr>
            <p:ph type="ftr" sz="quarter" idx="11"/>
          </p:nvPr>
        </p:nvSpPr>
        <p:spPr/>
        <p:txBody>
          <a:bodyPr/>
          <a:lstStyle/>
          <a:p>
            <a:endParaRPr lang="fr-CA"/>
          </a:p>
        </p:txBody>
      </p:sp>
      <p:sp>
        <p:nvSpPr>
          <p:cNvPr id="9" name="Espace réservé du numéro de diapositive 8"/>
          <p:cNvSpPr>
            <a:spLocks noGrp="1"/>
          </p:cNvSpPr>
          <p:nvPr>
            <p:ph type="sldNum" sz="quarter" idx="12"/>
          </p:nvPr>
        </p:nvSpPr>
        <p:spPr/>
        <p:txBody>
          <a:bodyPr/>
          <a:lstStyle/>
          <a:p>
            <a:fld id="{7F04B20F-1322-4D15-9B50-377EFC7AFF96}" type="slidenum">
              <a:rPr lang="fr-CA" smtClean="0"/>
              <a:pPr/>
              <a:t>‹N°›</a:t>
            </a:fld>
            <a:endParaRPr lang="fr-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6B1EC407-F047-48E1-9317-AEEDC7C2BB76}" type="datetimeFigureOut">
              <a:rPr lang="fr-FR" smtClean="0"/>
              <a:pPr/>
              <a:t>09/11/2010</a:t>
            </a:fld>
            <a:endParaRPr lang="fr-CA"/>
          </a:p>
        </p:txBody>
      </p:sp>
      <p:sp>
        <p:nvSpPr>
          <p:cNvPr id="4" name="Espace réservé du pied de page 3"/>
          <p:cNvSpPr>
            <a:spLocks noGrp="1"/>
          </p:cNvSpPr>
          <p:nvPr>
            <p:ph type="ftr" sz="quarter" idx="11"/>
          </p:nvPr>
        </p:nvSpPr>
        <p:spPr/>
        <p:txBody>
          <a:bodyPr/>
          <a:lstStyle/>
          <a:p>
            <a:endParaRPr lang="fr-CA"/>
          </a:p>
        </p:txBody>
      </p:sp>
      <p:sp>
        <p:nvSpPr>
          <p:cNvPr id="5" name="Espace réservé du numéro de diapositive 4"/>
          <p:cNvSpPr>
            <a:spLocks noGrp="1"/>
          </p:cNvSpPr>
          <p:nvPr>
            <p:ph type="sldNum" sz="quarter" idx="12"/>
          </p:nvPr>
        </p:nvSpPr>
        <p:spPr/>
        <p:txBody>
          <a:bodyPr/>
          <a:lstStyle/>
          <a:p>
            <a:fld id="{7F04B20F-1322-4D15-9B50-377EFC7AFF96}" type="slidenum">
              <a:rPr lang="fr-CA" smtClean="0"/>
              <a:pPr/>
              <a:t>‹N°›</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B1EC407-F047-48E1-9317-AEEDC7C2BB76}" type="datetimeFigureOut">
              <a:rPr lang="fr-FR" smtClean="0"/>
              <a:pPr/>
              <a:t>09/11/2010</a:t>
            </a:fld>
            <a:endParaRPr lang="fr-CA"/>
          </a:p>
        </p:txBody>
      </p:sp>
      <p:sp>
        <p:nvSpPr>
          <p:cNvPr id="3" name="Espace réservé du pied de page 2"/>
          <p:cNvSpPr>
            <a:spLocks noGrp="1"/>
          </p:cNvSpPr>
          <p:nvPr>
            <p:ph type="ftr" sz="quarter" idx="11"/>
          </p:nvPr>
        </p:nvSpPr>
        <p:spPr/>
        <p:txBody>
          <a:bodyPr/>
          <a:lstStyle/>
          <a:p>
            <a:endParaRPr lang="fr-CA"/>
          </a:p>
        </p:txBody>
      </p:sp>
      <p:sp>
        <p:nvSpPr>
          <p:cNvPr id="4" name="Espace réservé du numéro de diapositive 3"/>
          <p:cNvSpPr>
            <a:spLocks noGrp="1"/>
          </p:cNvSpPr>
          <p:nvPr>
            <p:ph type="sldNum" sz="quarter" idx="12"/>
          </p:nvPr>
        </p:nvSpPr>
        <p:spPr/>
        <p:txBody>
          <a:bodyPr/>
          <a:lstStyle/>
          <a:p>
            <a:fld id="{7F04B20F-1322-4D15-9B50-377EFC7AFF96}" type="slidenum">
              <a:rPr lang="fr-CA" smtClean="0"/>
              <a:pPr/>
              <a:t>‹N°›</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6B1EC407-F047-48E1-9317-AEEDC7C2BB76}" type="datetimeFigureOut">
              <a:rPr lang="fr-FR" smtClean="0"/>
              <a:pPr/>
              <a:t>09/11/2010</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7F04B20F-1322-4D15-9B50-377EFC7AFF96}" type="slidenum">
              <a:rPr lang="fr-CA" smtClean="0"/>
              <a:pPr/>
              <a:t>‹N°›</a:t>
            </a:fld>
            <a:endParaRPr lang="fr-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fr-FR" smtClean="0">
                <a:solidFill>
                  <a:schemeClr val="lt1"/>
                </a:solidFill>
                <a:latin typeface="+mn-lt"/>
                <a:ea typeface="+mn-ea"/>
                <a:cs typeface="+mn-cs"/>
              </a:rPr>
              <a:t>Cliquez sur l'icône pour ajouter une image</a:t>
            </a:r>
            <a:endParaRPr kumimoji="0" lang="en-US" dirty="0">
              <a:solidFill>
                <a:schemeClr val="lt1"/>
              </a:solidFill>
              <a:latin typeface="+mn-lt"/>
              <a:ea typeface="+mn-ea"/>
              <a:cs typeface="+mn-cs"/>
            </a:endParaRPr>
          </a:p>
        </p:txBody>
      </p:sp>
      <p:sp>
        <p:nvSpPr>
          <p:cNvPr id="4" name="Espace réservé du texte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6B1EC407-F047-48E1-9317-AEEDC7C2BB76}" type="datetimeFigureOut">
              <a:rPr lang="fr-FR" smtClean="0"/>
              <a:pPr/>
              <a:t>09/11/2010</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7F04B20F-1322-4D15-9B50-377EFC7AFF96}" type="slidenum">
              <a:rPr lang="fr-CA" smtClean="0"/>
              <a:pPr/>
              <a:t>‹N°›</a:t>
            </a:fld>
            <a:endParaRPr lang="fr-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6B1EC407-F047-48E1-9317-AEEDC7C2BB76}" type="datetimeFigureOut">
              <a:rPr lang="fr-FR" smtClean="0"/>
              <a:pPr/>
              <a:t>09/11/2010</a:t>
            </a:fld>
            <a:endParaRPr lang="fr-CA"/>
          </a:p>
        </p:txBody>
      </p:sp>
      <p:sp>
        <p:nvSpPr>
          <p:cNvPr id="3" name="Espace réservé du pied de page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fr-CA"/>
          </a:p>
        </p:txBody>
      </p:sp>
      <p:sp>
        <p:nvSpPr>
          <p:cNvPr id="23" name="Espace réservé du numéro de diapositive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F04B20F-1322-4D15-9B50-377EFC7AFF96}" type="slidenum">
              <a:rPr lang="fr-CA" smtClean="0"/>
              <a:pPr/>
              <a:t>‹N°›</a:t>
            </a:fld>
            <a:endParaRPr lang="fr-CA"/>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youtube.com/watch?v=4uRnPTQxZtw&amp;feature=related" TargetMode="External"/><Relationship Id="rId2" Type="http://schemas.openxmlformats.org/officeDocument/2006/relationships/hyperlink" Target="http://www.youtube.com/watch?v=oUK7agBG4KA&amp;feature=related"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youtube.com/watch?v=Y0k_IfOLPgQ"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CA" dirty="0" smtClean="0"/>
              <a:t>L’équilibre des forces</a:t>
            </a:r>
            <a:endParaRPr lang="fr-CA" dirty="0"/>
          </a:p>
        </p:txBody>
      </p:sp>
      <p:sp>
        <p:nvSpPr>
          <p:cNvPr id="3" name="Sous-titre 2"/>
          <p:cNvSpPr>
            <a:spLocks noGrp="1"/>
          </p:cNvSpPr>
          <p:nvPr>
            <p:ph type="subTitle" idx="1"/>
          </p:nvPr>
        </p:nvSpPr>
        <p:spPr/>
        <p:txBody>
          <a:bodyPr>
            <a:normAutofit/>
          </a:bodyPr>
          <a:lstStyle/>
          <a:p>
            <a:pPr>
              <a:buFont typeface="Arial" pitchFamily="34" charset="0"/>
              <a:buChar char="•"/>
            </a:pPr>
            <a:r>
              <a:rPr lang="fr-CA" dirty="0" smtClean="0"/>
              <a:t>Pascal</a:t>
            </a:r>
          </a:p>
          <a:p>
            <a:pPr>
              <a:buFont typeface="Arial" pitchFamily="34" charset="0"/>
              <a:buChar char="•"/>
            </a:pPr>
            <a:r>
              <a:rPr lang="fr-CA" dirty="0" smtClean="0"/>
              <a:t>Bernoulli</a:t>
            </a:r>
          </a:p>
          <a:p>
            <a:pPr>
              <a:buFont typeface="Arial" pitchFamily="34" charset="0"/>
              <a:buChar char="•"/>
            </a:pPr>
            <a:r>
              <a:rPr lang="fr-CA" dirty="0" smtClean="0"/>
              <a:t>Archimède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ctrTitle"/>
          </p:nvPr>
        </p:nvSpPr>
        <p:spPr/>
        <p:txBody>
          <a:bodyPr/>
          <a:lstStyle/>
          <a:p>
            <a:r>
              <a:rPr lang="fr-CA" dirty="0" smtClean="0"/>
              <a:t>Questions?????</a:t>
            </a:r>
            <a:endParaRPr lang="fr-C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Le principe de Pascal</a:t>
            </a:r>
            <a:endParaRPr lang="fr-CA" dirty="0"/>
          </a:p>
        </p:txBody>
      </p:sp>
      <p:sp>
        <p:nvSpPr>
          <p:cNvPr id="3" name="Espace réservé du contenu 2"/>
          <p:cNvSpPr>
            <a:spLocks noGrp="1"/>
          </p:cNvSpPr>
          <p:nvPr>
            <p:ph idx="1"/>
          </p:nvPr>
        </p:nvSpPr>
        <p:spPr/>
        <p:txBody>
          <a:bodyPr/>
          <a:lstStyle/>
          <a:p>
            <a:r>
              <a:rPr lang="fr-CA" dirty="0" smtClean="0"/>
              <a:t>Un changement de la pression appliquée à un fluide (liquide ou </a:t>
            </a:r>
            <a:r>
              <a:rPr lang="fr-CA" dirty="0" smtClean="0"/>
              <a:t>gaz) </a:t>
            </a:r>
            <a:r>
              <a:rPr lang="fr-CA" dirty="0" smtClean="0"/>
              <a:t>renfermé est transmis intact à chaque point du fluide et les parois de son contenant.</a:t>
            </a:r>
          </a:p>
          <a:p>
            <a:r>
              <a:rPr lang="fr-CA" dirty="0" smtClean="0"/>
              <a:t>C’est-à-dire, </a:t>
            </a:r>
            <a:r>
              <a:rPr lang="fr-CA" b="1" i="1" dirty="0" smtClean="0"/>
              <a:t>L'eau ne peut pas se comprimer, ni augmenter de volume, c'est le principe de Pascal. Si on lui fait subir une pression, elle va retransmettre cette pression subie. Or la pression d'une masse liquide est la même sur tous ses points d'application.</a:t>
            </a:r>
            <a:endParaRPr lang="fr-CA" dirty="0" smtClean="0"/>
          </a:p>
          <a:p>
            <a:endParaRPr lang="fr-C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Démonstration </a:t>
            </a:r>
            <a:r>
              <a:rPr lang="fr-CA" dirty="0" smtClean="0"/>
              <a:t>du </a:t>
            </a:r>
            <a:r>
              <a:rPr lang="fr-CA" dirty="0" smtClean="0"/>
              <a:t>principe de </a:t>
            </a:r>
            <a:r>
              <a:rPr lang="fr-CA" dirty="0" smtClean="0"/>
              <a:t>Pascal</a:t>
            </a:r>
            <a:endParaRPr lang="fr-CA" dirty="0"/>
          </a:p>
        </p:txBody>
      </p:sp>
      <p:sp>
        <p:nvSpPr>
          <p:cNvPr id="3" name="Espace réservé du contenu 2"/>
          <p:cNvSpPr>
            <a:spLocks noGrp="1"/>
          </p:cNvSpPr>
          <p:nvPr>
            <p:ph idx="1"/>
          </p:nvPr>
        </p:nvSpPr>
        <p:spPr/>
        <p:txBody>
          <a:bodyPr/>
          <a:lstStyle/>
          <a:p>
            <a:pPr>
              <a:buNone/>
            </a:pPr>
            <a:endParaRPr lang="fr-CA" dirty="0" smtClean="0"/>
          </a:p>
          <a:p>
            <a:r>
              <a:rPr lang="fr-CA" dirty="0" smtClean="0"/>
              <a:t>Vidéo de la bouteille d’eau: </a:t>
            </a:r>
          </a:p>
          <a:p>
            <a:r>
              <a:rPr lang="fr-CA" dirty="0" smtClean="0">
                <a:hlinkClick r:id="rId2"/>
              </a:rPr>
              <a:t>http://www.youtube.com/watch?v=oUK7agBG4KA&amp;feature=related</a:t>
            </a:r>
            <a:endParaRPr lang="fr-CA" dirty="0" smtClean="0"/>
          </a:p>
          <a:p>
            <a:r>
              <a:rPr lang="fr-CA" dirty="0" smtClean="0"/>
              <a:t>Démonstration de l’œuf:</a:t>
            </a:r>
          </a:p>
          <a:p>
            <a:r>
              <a:rPr lang="fr-CA" b="1" dirty="0" smtClean="0">
                <a:hlinkClick r:id="rId3"/>
              </a:rPr>
              <a:t>http://www.youtube.com/watch?v=4uRnPTQxZtw&amp;feature=related</a:t>
            </a:r>
            <a:endParaRPr lang="fr-CA" b="1" dirty="0" smtClean="0"/>
          </a:p>
          <a:p>
            <a:pPr>
              <a:buNone/>
            </a:pPr>
            <a:endParaRPr lang="fr-CA" dirty="0" smtClean="0"/>
          </a:p>
          <a:p>
            <a:endParaRPr lang="fr-C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Principe de Bernoulli</a:t>
            </a:r>
            <a:endParaRPr lang="fr-CA"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819150" y="1854200"/>
            <a:ext cx="7505700" cy="4200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Principe de Bernoulli</a:t>
            </a:r>
            <a:endParaRPr lang="fr-CA" dirty="0"/>
          </a:p>
        </p:txBody>
      </p:sp>
      <p:pic>
        <p:nvPicPr>
          <p:cNvPr id="1027" name="Picture 3"/>
          <p:cNvPicPr>
            <a:picLocks noGrp="1" noChangeAspect="1" noChangeArrowheads="1"/>
          </p:cNvPicPr>
          <p:nvPr>
            <p:ph sz="half" idx="1"/>
          </p:nvPr>
        </p:nvPicPr>
        <p:blipFill>
          <a:blip r:embed="rId2" cstate="print"/>
          <a:stretch>
            <a:fillRect/>
          </a:stretch>
        </p:blipFill>
        <p:spPr bwMode="auto">
          <a:xfrm>
            <a:off x="561975" y="2296319"/>
            <a:ext cx="3829050" cy="3133725"/>
          </a:xfrm>
          <a:prstGeom prst="rect">
            <a:avLst/>
          </a:prstGeom>
          <a:noFill/>
          <a:ln w="9525">
            <a:noFill/>
            <a:miter lim="800000"/>
            <a:headEnd/>
            <a:tailEnd/>
          </a:ln>
        </p:spPr>
      </p:pic>
      <p:sp>
        <p:nvSpPr>
          <p:cNvPr id="6" name="Espace réservé du contenu 5"/>
          <p:cNvSpPr>
            <a:spLocks noGrp="1"/>
          </p:cNvSpPr>
          <p:nvPr>
            <p:ph sz="half" idx="2"/>
          </p:nvPr>
        </p:nvSpPr>
        <p:spPr/>
        <p:txBody>
          <a:bodyPr>
            <a:normAutofit lnSpcReduction="10000"/>
          </a:bodyPr>
          <a:lstStyle/>
          <a:p>
            <a:r>
              <a:rPr lang="fr-CA" dirty="0" smtClean="0"/>
              <a:t>L'air circule plus vite sur la face supérieure (qui est bombée) que sur la face inférieure, ce qui par le principe de Bernoulli provoque une pression plus importante sous l'aile qu'au dessus. C'est cette différence de pression qui crée la force de portance.</a:t>
            </a:r>
          </a:p>
          <a:p>
            <a:endParaRPr lang="fr-C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lstStyle/>
          <a:p>
            <a:r>
              <a:rPr lang="fr-CA" dirty="0" smtClean="0"/>
              <a:t>Principe de Bernoulli</a:t>
            </a:r>
            <a:endParaRPr lang="fr-CA" dirty="0"/>
          </a:p>
        </p:txBody>
      </p:sp>
      <p:pic>
        <p:nvPicPr>
          <p:cNvPr id="3074" name="Picture 2"/>
          <p:cNvPicPr>
            <a:picLocks noGrp="1" noChangeAspect="1" noChangeArrowheads="1"/>
          </p:cNvPicPr>
          <p:nvPr>
            <p:ph sz="half" idx="1"/>
          </p:nvPr>
        </p:nvPicPr>
        <p:blipFill>
          <a:blip r:embed="rId2" cstate="print"/>
          <a:stretch>
            <a:fillRect/>
          </a:stretch>
        </p:blipFill>
        <p:spPr bwMode="auto">
          <a:xfrm>
            <a:off x="457200" y="2577730"/>
            <a:ext cx="4038600" cy="2570902"/>
          </a:xfrm>
          <a:prstGeom prst="rect">
            <a:avLst/>
          </a:prstGeom>
          <a:noFill/>
          <a:ln w="9525">
            <a:noFill/>
            <a:miter lim="800000"/>
            <a:headEnd/>
            <a:tailEnd/>
          </a:ln>
        </p:spPr>
      </p:pic>
      <p:sp>
        <p:nvSpPr>
          <p:cNvPr id="11" name="Espace réservé du contenu 10"/>
          <p:cNvSpPr>
            <a:spLocks noGrp="1"/>
          </p:cNvSpPr>
          <p:nvPr>
            <p:ph sz="half" idx="2"/>
          </p:nvPr>
        </p:nvSpPr>
        <p:spPr/>
        <p:txBody>
          <a:bodyPr>
            <a:normAutofit fontScale="77500" lnSpcReduction="20000"/>
          </a:bodyPr>
          <a:lstStyle/>
          <a:p>
            <a:r>
              <a:rPr lang="fr-CA" dirty="0" smtClean="0"/>
              <a:t>Le vol résulte de l'action de plusieurs forces agissant sur l'avion. La première est </a:t>
            </a:r>
            <a:r>
              <a:rPr lang="fr-CA" b="1" dirty="0" smtClean="0"/>
              <a:t>le </a:t>
            </a:r>
            <a:r>
              <a:rPr lang="fr-CA" b="1" i="1" dirty="0" smtClean="0">
                <a:solidFill>
                  <a:srgbClr val="00B0F0"/>
                </a:solidFill>
              </a:rPr>
              <a:t>poids</a:t>
            </a:r>
            <a:r>
              <a:rPr lang="fr-CA" b="1" i="1" dirty="0" smtClean="0"/>
              <a:t> </a:t>
            </a:r>
            <a:r>
              <a:rPr lang="fr-CA" i="1" dirty="0" smtClean="0"/>
              <a:t>de l'avion, autrement dit une force </a:t>
            </a:r>
            <a:r>
              <a:rPr lang="fr-CA" i="1" dirty="0" smtClean="0"/>
              <a:t>qui </a:t>
            </a:r>
            <a:r>
              <a:rPr lang="fr-CA" i="1" dirty="0" smtClean="0"/>
              <a:t>l'attire vers le sol et qui est proportionnelle à la masse de l'avion. La deuxième est </a:t>
            </a:r>
            <a:r>
              <a:rPr lang="fr-CA" b="1" i="1" dirty="0" smtClean="0">
                <a:solidFill>
                  <a:srgbClr val="FF0000"/>
                </a:solidFill>
              </a:rPr>
              <a:t>la poussée</a:t>
            </a:r>
            <a:r>
              <a:rPr lang="fr-CA" i="1" dirty="0" smtClean="0"/>
              <a:t>, une force produite par les moteurs qui propulse l'avion dans l'air. Celle-ci provoque une circulation d'air autour des ailes ce qui forme </a:t>
            </a:r>
            <a:r>
              <a:rPr lang="fr-CA" b="1" i="1" dirty="0" smtClean="0">
                <a:solidFill>
                  <a:srgbClr val="319344"/>
                </a:solidFill>
              </a:rPr>
              <a:t>la portance </a:t>
            </a:r>
            <a:r>
              <a:rPr lang="fr-CA" i="1" dirty="0" smtClean="0"/>
              <a:t>qui, compensant le poids, permet à l'avion de voler.</a:t>
            </a:r>
          </a:p>
          <a:p>
            <a:pPr>
              <a:buNone/>
            </a:pPr>
            <a:endParaRPr lang="fr-CA"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CA" dirty="0" smtClean="0"/>
              <a:t>Principe d’Archimède</a:t>
            </a:r>
            <a:endParaRPr lang="fr-CA" dirty="0"/>
          </a:p>
        </p:txBody>
      </p:sp>
      <p:sp>
        <p:nvSpPr>
          <p:cNvPr id="5" name="Espace réservé du contenu 4"/>
          <p:cNvSpPr>
            <a:spLocks noGrp="1"/>
          </p:cNvSpPr>
          <p:nvPr>
            <p:ph sz="half" idx="1"/>
          </p:nvPr>
        </p:nvSpPr>
        <p:spPr/>
        <p:txBody>
          <a:bodyPr/>
          <a:lstStyle/>
          <a:p>
            <a:r>
              <a:rPr lang="fr-CA" dirty="0" smtClean="0"/>
              <a:t>La </a:t>
            </a:r>
            <a:r>
              <a:rPr lang="fr-CA" dirty="0" smtClean="0">
                <a:solidFill>
                  <a:srgbClr val="FF0000"/>
                </a:solidFill>
              </a:rPr>
              <a:t>poussée</a:t>
            </a:r>
            <a:r>
              <a:rPr lang="fr-CA" dirty="0" smtClean="0"/>
              <a:t> qui s’exerce sur un objet  dans l’eau est égale au poids de l’eau que cet objet déplace.</a:t>
            </a:r>
          </a:p>
          <a:p>
            <a:r>
              <a:rPr lang="fr-CA" dirty="0" smtClean="0"/>
              <a:t>La poussée est en direction du haut; c’est la </a:t>
            </a:r>
            <a:r>
              <a:rPr lang="fr-CA" u="sng" dirty="0" smtClean="0">
                <a:solidFill>
                  <a:srgbClr val="00B0F0"/>
                </a:solidFill>
              </a:rPr>
              <a:t>flottabilité.</a:t>
            </a:r>
          </a:p>
          <a:p>
            <a:endParaRPr lang="fr-CA" dirty="0"/>
          </a:p>
        </p:txBody>
      </p:sp>
      <p:sp>
        <p:nvSpPr>
          <p:cNvPr id="6" name="Espace réservé du contenu 5"/>
          <p:cNvSpPr>
            <a:spLocks noGrp="1"/>
          </p:cNvSpPr>
          <p:nvPr>
            <p:ph sz="half" idx="2"/>
          </p:nvPr>
        </p:nvSpPr>
        <p:spPr/>
        <p:txBody>
          <a:bodyPr/>
          <a:lstStyle/>
          <a:p>
            <a:r>
              <a:rPr lang="fr-CA" dirty="0" smtClean="0">
                <a:hlinkClick r:id="rId2"/>
              </a:rPr>
              <a:t>Vidéo</a:t>
            </a:r>
            <a:r>
              <a:rPr lang="fr-CA" dirty="0" smtClean="0"/>
              <a:t>  (</a:t>
            </a:r>
            <a:r>
              <a:rPr lang="fr-CA" dirty="0" err="1" smtClean="0"/>
              <a:t>Jérome</a:t>
            </a:r>
            <a:r>
              <a:rPr lang="fr-CA" dirty="0" smtClean="0"/>
              <a:t>)</a:t>
            </a:r>
            <a:endParaRPr lang="fr-CA" dirty="0"/>
          </a:p>
        </p:txBody>
      </p:sp>
      <p:pic>
        <p:nvPicPr>
          <p:cNvPr id="1026" name="Picture 2" descr="http://www3.ac-clermont.fr/etabliss/ecole-lafontaine-vals/FCKeditorFiles/Image/z2701_archimede.jpg"/>
          <p:cNvPicPr>
            <a:picLocks noChangeAspect="1" noChangeArrowheads="1"/>
          </p:cNvPicPr>
          <p:nvPr/>
        </p:nvPicPr>
        <p:blipFill>
          <a:blip r:embed="rId3" cstate="print"/>
          <a:srcRect/>
          <a:stretch>
            <a:fillRect/>
          </a:stretch>
        </p:blipFill>
        <p:spPr bwMode="auto">
          <a:xfrm>
            <a:off x="4572000" y="3071810"/>
            <a:ext cx="4105275" cy="3238501"/>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normAutofit fontScale="90000"/>
          </a:bodyPr>
          <a:lstStyle/>
          <a:p>
            <a:r>
              <a:rPr lang="fr-CA" dirty="0" smtClean="0"/>
              <a:t>Principe d’Archimède et les forces en équilibre</a:t>
            </a:r>
            <a:endParaRPr lang="fr-CA" dirty="0"/>
          </a:p>
        </p:txBody>
      </p:sp>
      <p:sp>
        <p:nvSpPr>
          <p:cNvPr id="6" name="Espace réservé du texte 5"/>
          <p:cNvSpPr>
            <a:spLocks noGrp="1"/>
          </p:cNvSpPr>
          <p:nvPr>
            <p:ph type="body" idx="1"/>
          </p:nvPr>
        </p:nvSpPr>
        <p:spPr>
          <a:xfrm>
            <a:off x="214282" y="3214686"/>
            <a:ext cx="4040188" cy="750887"/>
          </a:xfrm>
        </p:spPr>
        <p:txBody>
          <a:bodyPr/>
          <a:lstStyle/>
          <a:p>
            <a:r>
              <a:rPr lang="fr-CA" dirty="0" smtClean="0"/>
              <a:t>Objet qui Flotte</a:t>
            </a:r>
            <a:endParaRPr lang="fr-CA" dirty="0"/>
          </a:p>
        </p:txBody>
      </p:sp>
      <p:pic>
        <p:nvPicPr>
          <p:cNvPr id="2050" name="Picture 2"/>
          <p:cNvPicPr>
            <a:picLocks noGrp="1" noChangeAspect="1" noChangeArrowheads="1"/>
          </p:cNvPicPr>
          <p:nvPr>
            <p:ph sz="quarter" idx="2"/>
          </p:nvPr>
        </p:nvPicPr>
        <p:blipFill>
          <a:blip r:embed="rId2" cstate="print"/>
          <a:srcRect/>
          <a:stretch>
            <a:fillRect/>
          </a:stretch>
        </p:blipFill>
        <p:spPr bwMode="auto">
          <a:xfrm>
            <a:off x="4500562" y="1500174"/>
            <a:ext cx="3357586" cy="514353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4"/>
          <p:cNvSpPr txBox="1">
            <a:spLocks/>
          </p:cNvSpPr>
          <p:nvPr/>
        </p:nvSpPr>
        <p:spPr>
          <a:xfrm>
            <a:off x="457200" y="273050"/>
            <a:ext cx="8229600" cy="1143000"/>
          </a:xfrm>
          <a:prstGeom prst="rect">
            <a:avLst/>
          </a:prstGeom>
        </p:spPr>
        <p:txBody>
          <a:bodyPr>
            <a:normAutofit fontScale="90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CA" sz="4100" b="1" i="0" u="none" strike="noStrike" kern="1200" cap="none" spc="0" normalizeH="0" baseline="0" noProof="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mj-lt"/>
                <a:ea typeface="+mj-ea"/>
                <a:cs typeface="+mj-cs"/>
              </a:rPr>
              <a:t>Principe d’Archimède et les forces en déséquilibre</a:t>
            </a:r>
            <a:endParaRPr kumimoji="0" lang="fr-CA" sz="4100" b="1" i="0" u="none" strike="noStrike" kern="1200" cap="none" spc="0" normalizeH="0" baseline="0" noProof="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mj-lt"/>
              <a:ea typeface="+mj-ea"/>
              <a:cs typeface="+mj-cs"/>
            </a:endParaRPr>
          </a:p>
        </p:txBody>
      </p:sp>
      <p:sp>
        <p:nvSpPr>
          <p:cNvPr id="9" name="Espace réservé du texte 5"/>
          <p:cNvSpPr txBox="1">
            <a:spLocks/>
          </p:cNvSpPr>
          <p:nvPr/>
        </p:nvSpPr>
        <p:spPr>
          <a:xfrm>
            <a:off x="457200" y="1535112"/>
            <a:ext cx="4040188" cy="750887"/>
          </a:xfrm>
          <a:prstGeom prst="rect">
            <a:avLst/>
          </a:prstGeom>
        </p:spPr>
        <p:txBody>
          <a:bodyPr/>
          <a:lstStyle/>
          <a:p>
            <a:pPr marL="548640" marR="0" lvl="0" indent="-411480" algn="l" defTabSz="914400" rtl="0" eaLnBrk="1" fontAlgn="auto" latinLnBrk="0" hangingPunct="1">
              <a:lnSpc>
                <a:spcPct val="100000"/>
              </a:lnSpc>
              <a:spcBef>
                <a:spcPct val="20000"/>
              </a:spcBef>
              <a:spcAft>
                <a:spcPts val="0"/>
              </a:spcAft>
              <a:buClr>
                <a:schemeClr val="tx1">
                  <a:shade val="95000"/>
                </a:schemeClr>
              </a:buClr>
              <a:buSzPct val="65000"/>
              <a:buFont typeface="Wingdings 2"/>
              <a:buChar char=""/>
              <a:tabLst/>
              <a:defRPr/>
            </a:pPr>
            <a:r>
              <a:rPr kumimoji="0" lang="fr-CA" sz="2800" b="0" i="0" u="none" strike="noStrike" kern="1200" cap="none" spc="0" normalizeH="0" baseline="0" noProof="0" smtClean="0">
                <a:ln>
                  <a:noFill/>
                </a:ln>
                <a:solidFill>
                  <a:schemeClr val="tx1"/>
                </a:solidFill>
                <a:effectLst/>
                <a:uLnTx/>
                <a:uFillTx/>
                <a:latin typeface="+mn-lt"/>
                <a:ea typeface="+mn-ea"/>
                <a:cs typeface="+mn-cs"/>
              </a:rPr>
              <a:t>Objet qui coule</a:t>
            </a:r>
            <a:endParaRPr kumimoji="0" lang="fr-CA"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10" name="Espace réservé du texte 7"/>
          <p:cNvSpPr txBox="1">
            <a:spLocks/>
          </p:cNvSpPr>
          <p:nvPr/>
        </p:nvSpPr>
        <p:spPr>
          <a:xfrm>
            <a:off x="4645025" y="1535112"/>
            <a:ext cx="4041775" cy="750887"/>
          </a:xfrm>
          <a:prstGeom prst="rect">
            <a:avLst/>
          </a:prstGeom>
        </p:spPr>
        <p:txBody>
          <a:bodyPr/>
          <a:lstStyle/>
          <a:p>
            <a:pPr marL="548640" marR="0" lvl="0" indent="-411480" algn="l" defTabSz="914400" rtl="0" eaLnBrk="1" fontAlgn="auto" latinLnBrk="0" hangingPunct="1">
              <a:lnSpc>
                <a:spcPct val="100000"/>
              </a:lnSpc>
              <a:spcBef>
                <a:spcPct val="20000"/>
              </a:spcBef>
              <a:spcAft>
                <a:spcPts val="0"/>
              </a:spcAft>
              <a:buClr>
                <a:schemeClr val="tx1">
                  <a:shade val="95000"/>
                </a:schemeClr>
              </a:buClr>
              <a:buSzPct val="65000"/>
              <a:buFont typeface="Wingdings 2"/>
              <a:buChar char=""/>
              <a:tabLst/>
              <a:defRPr/>
            </a:pPr>
            <a:r>
              <a:rPr kumimoji="0" lang="fr-CA" sz="2800" b="0" i="0" u="none" strike="noStrike" kern="1200" cap="none" spc="0" normalizeH="0" baseline="0" noProof="0" smtClean="0">
                <a:ln>
                  <a:noFill/>
                </a:ln>
                <a:solidFill>
                  <a:schemeClr val="tx1"/>
                </a:solidFill>
                <a:effectLst/>
                <a:uLnTx/>
                <a:uFillTx/>
                <a:latin typeface="+mn-lt"/>
                <a:ea typeface="+mn-ea"/>
                <a:cs typeface="+mn-cs"/>
              </a:rPr>
              <a:t>Objet qui monte</a:t>
            </a:r>
            <a:endParaRPr kumimoji="0" lang="fr-CA" sz="2800" b="0" i="0" u="none" strike="noStrike" kern="1200" cap="none" spc="0" normalizeH="0" baseline="0" noProof="0" dirty="0">
              <a:ln>
                <a:noFill/>
              </a:ln>
              <a:solidFill>
                <a:schemeClr val="tx1"/>
              </a:solidFill>
              <a:effectLst/>
              <a:uLnTx/>
              <a:uFillTx/>
              <a:latin typeface="+mn-lt"/>
              <a:ea typeface="+mn-ea"/>
              <a:cs typeface="+mn-cs"/>
            </a:endParaRPr>
          </a:p>
        </p:txBody>
      </p:sp>
      <p:pic>
        <p:nvPicPr>
          <p:cNvPr id="23554" name="Picture 2"/>
          <p:cNvPicPr>
            <a:picLocks noChangeAspect="1" noChangeArrowheads="1"/>
          </p:cNvPicPr>
          <p:nvPr/>
        </p:nvPicPr>
        <p:blipFill>
          <a:blip r:embed="rId2" cstate="print"/>
          <a:srcRect/>
          <a:stretch>
            <a:fillRect/>
          </a:stretch>
        </p:blipFill>
        <p:spPr bwMode="auto">
          <a:xfrm>
            <a:off x="5072066" y="2071678"/>
            <a:ext cx="3781425" cy="4429125"/>
          </a:xfrm>
          <a:prstGeom prst="rect">
            <a:avLst/>
          </a:prstGeom>
          <a:noFill/>
          <a:ln w="9525">
            <a:noFill/>
            <a:miter lim="800000"/>
            <a:headEnd/>
            <a:tailEnd/>
          </a:ln>
        </p:spPr>
      </p:pic>
      <p:pic>
        <p:nvPicPr>
          <p:cNvPr id="1026" name="Picture 2"/>
          <p:cNvPicPr>
            <a:picLocks noChangeAspect="1" noChangeArrowheads="1"/>
          </p:cNvPicPr>
          <p:nvPr/>
        </p:nvPicPr>
        <p:blipFill>
          <a:blip r:embed="rId3" cstate="print"/>
          <a:srcRect/>
          <a:stretch>
            <a:fillRect/>
          </a:stretch>
        </p:blipFill>
        <p:spPr bwMode="auto">
          <a:xfrm>
            <a:off x="642910" y="2071678"/>
            <a:ext cx="3714776" cy="436721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350</TotalTime>
  <Words>314</Words>
  <Application>Microsoft Office PowerPoint</Application>
  <PresentationFormat>Affichage à l'écran (4:3)</PresentationFormat>
  <Paragraphs>29</Paragraphs>
  <Slides>10</Slides>
  <Notes>1</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Apex</vt:lpstr>
      <vt:lpstr>L’équilibre des forces</vt:lpstr>
      <vt:lpstr>Le principe de Pascal</vt:lpstr>
      <vt:lpstr>Démonstration du principe de Pascal</vt:lpstr>
      <vt:lpstr>Principe de Bernoulli</vt:lpstr>
      <vt:lpstr>Principe de Bernoulli</vt:lpstr>
      <vt:lpstr>Principe de Bernoulli</vt:lpstr>
      <vt:lpstr>Principe d’Archimède</vt:lpstr>
      <vt:lpstr>Principe d’Archimède et les forces en équilibre</vt:lpstr>
      <vt:lpstr>Diapositive 9</vt:lpstr>
      <vt:lpstr>Questions?????</vt:lpstr>
    </vt:vector>
  </TitlesOfParts>
  <Company>District scolaire 01</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L’équilibre des forces</dc:title>
  <dc:creator>Danika Savoie-Courty</dc:creator>
  <cp:lastModifiedBy>caroline.michaud</cp:lastModifiedBy>
  <cp:revision>6</cp:revision>
  <dcterms:created xsi:type="dcterms:W3CDTF">2009-12-15T00:43:44Z</dcterms:created>
  <dcterms:modified xsi:type="dcterms:W3CDTF">2010-11-09T13:52:17Z</dcterms:modified>
</cp:coreProperties>
</file>